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3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04BAB1-F53F-3B41-9190-27249D81603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95D34-D529-C046-8BBE-BFF731D989E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557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7D32C1-814A-E3EB-1F5F-4C9CBE928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7543165-9032-0074-2B27-13D9A01E1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1B7E93-F77E-B4A4-C863-C99496B30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6494-5C8E-4248-99DE-449517D19AA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D10E30-EE17-4F93-EE8F-7D4FBD827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4D5A12-B318-2D4E-085D-70E41CD57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E54-90B7-774B-AE0F-2222701ACA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2808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1D3A1C-002B-7929-A918-CED0C6464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15E6A15-8081-9DE2-2090-0A8D6F83C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4C1BDE-2C96-5C98-95D1-8AC09E9CD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6494-5C8E-4248-99DE-449517D19AA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04B4A71-869E-9B9A-610C-AF6DB080C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AA023CE-AC42-DDB3-9EF6-1E1C9BC8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E54-90B7-774B-AE0F-2222701ACA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802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7E88896-ACC8-5299-E6CE-5BF7E80CCE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AF6DC53-D3EB-8F91-E9DB-CD02A6933F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5B2DAE-0B55-7606-81D6-AE16F168D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6494-5C8E-4248-99DE-449517D19AA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FC869F-E6BD-DD85-D14A-5FBBDFC45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6A7AD-898D-D5DC-BC93-34CD4427A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E54-90B7-774B-AE0F-2222701ACA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3880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260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2F5747-2F93-0D94-7A75-93BD4E603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CCB56D-233A-A440-2FCE-79CD590E4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77E05F-4A56-3DFE-522F-C616A766F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6494-5C8E-4248-99DE-449517D19AA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5B54ACD-42F9-215D-1D5A-C2647A02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5E8D8A1-D439-5134-DC5E-F0CBDA9A0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E54-90B7-774B-AE0F-2222701ACA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619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6066BC-D337-4C38-DB85-125E4C9DF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88B40C3-4BB7-B10C-A20D-87A85CCE7B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F4D22E-7941-C860-12B9-1104768A7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6494-5C8E-4248-99DE-449517D19AA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00441B-046E-E6B7-99FB-C6E05525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25A4F5-3D8E-D6EB-696A-0E8F5EA9A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E54-90B7-774B-AE0F-2222701ACA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640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C06D01-D779-F11A-3139-7EFD3EEA7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8AD264-392F-6D8B-9714-0B9BCA2F89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0588513-EC9C-37D3-95B0-D2CF25BC35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E1210C-5B78-756C-506B-4FE51A29A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6494-5C8E-4248-99DE-449517D19AA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EF00670-650A-03C1-A28D-A231789F0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23CE3E2-1598-E716-C544-5424C0509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E54-90B7-774B-AE0F-2222701ACA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37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0D5DD6-90C6-F2AC-56BB-04293DF6F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0BE9815-32E4-375B-4096-7A0E68829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ECB53C1-2D80-1325-7BB8-65469883C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077C5FE-0102-064B-1EBB-52BB69AFF6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007E877-DCDB-70F9-DFCC-C41272B900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C7FB6F9-5928-7694-4A73-BB2784EB6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6494-5C8E-4248-99DE-449517D19AA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E961F33-514B-ABA6-E567-62A481AF8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0FC0D90-DFBB-374E-7A9B-BCE4EFAC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E54-90B7-774B-AE0F-2222701ACA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4767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0CD5F6-A1EA-C457-6751-3D49B05CE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853E7FC-79D0-490F-1CA7-6A2CCA061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6494-5C8E-4248-99DE-449517D19AA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9E8DB0-D387-3337-1AA5-B1F191204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F95109B-A5BA-7844-272E-27B83D92B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E54-90B7-774B-AE0F-2222701ACA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483C69E-206E-8A24-8646-AE531E827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6494-5C8E-4248-99DE-449517D19AA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8A3ED50-F43E-39E0-E6B1-C1EA6BD0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F765755-8432-A97C-1020-60B53E208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E54-90B7-774B-AE0F-2222701ACA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0576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617C6-4346-7F56-12E6-6D397DE8B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A99BAB-0243-949C-61F0-828751EE0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18EA146-9443-FBC6-0375-48C2C4FEE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BF42281-6E99-C740-E973-526CB1185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6494-5C8E-4248-99DE-449517D19AA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8A9939E-D30E-7A0C-69E0-BA7C9B41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3A36BC2-2164-CA1C-19A5-7E44B2AF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E54-90B7-774B-AE0F-2222701ACA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0317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EAD4B8-5670-192E-9EFF-290E868A7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A0909B8-D720-F631-633C-80AF32925E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5C005FB-1D60-26CF-8F3D-5A795A830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A4A37EA-CA66-DAD0-F139-C0F5B4B9E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6494-5C8E-4248-99DE-449517D19AA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6758371-6B2D-6BA6-2C30-2531A523A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CD2838-32CD-1E0B-3E82-EFD9DAF67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5E54-90B7-774B-AE0F-2222701ACA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8778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C04F1AE-EB60-90B2-0EEF-ECD9E4EDF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096643B-7860-A508-0883-8703D22BE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520861-EFC4-DF08-55E7-0D10C6175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296494-5C8E-4248-99DE-449517D19AAC}" type="datetimeFigureOut">
              <a:rPr lang="it-IT" smtClean="0"/>
              <a:t>28/04/26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5E6DD2-7473-6316-2D79-E2216C494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3CC44D-74B3-E662-1058-2253F4CFF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235E54-90B7-774B-AE0F-2222701ACA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5027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hormuz/mase_logo_v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" y="329184"/>
            <a:ext cx="2572512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65760" y="329184"/>
            <a:ext cx="60960" cy="548640"/>
          </a:xfrm>
          <a:prstGeom prst="rect">
            <a:avLst/>
          </a:prstGeom>
          <a:solidFill>
            <a:srgbClr val="1E3A8A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4" name="Text 1"/>
          <p:cNvSpPr/>
          <p:nvPr/>
        </p:nvSpPr>
        <p:spPr>
          <a:xfrm>
            <a:off x="487680" y="1158240"/>
            <a:ext cx="11216640" cy="670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800" b="1" dirty="0">
                <a:solidFill>
                  <a:srgbClr val="0F172A"/>
                </a:solidFill>
                <a:ea typeface="Inter" pitchFamily="34" charset="-122"/>
                <a:cs typeface="Inter" pitchFamily="34" charset="-120"/>
              </a:rPr>
              <a:t>Stretto di Hormuz</a:t>
            </a:r>
            <a:endParaRPr lang="en-US" sz="4800" dirty="0"/>
          </a:p>
        </p:txBody>
      </p:sp>
      <p:sp>
        <p:nvSpPr>
          <p:cNvPr id="5" name="Text 2"/>
          <p:cNvSpPr/>
          <p:nvPr/>
        </p:nvSpPr>
        <p:spPr>
          <a:xfrm>
            <a:off x="487680" y="1828800"/>
            <a:ext cx="1121664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Un passaggio largo poco più di Roma–Fiumicino, da cui </a:t>
            </a:r>
            <a:r>
              <a:rPr lang="en-US" sz="1867" dirty="0" err="1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dipende</a:t>
            </a:r>
            <a:r>
              <a:rPr lang="en-US" sz="1867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867" dirty="0" err="1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l’energia</a:t>
            </a:r>
            <a:r>
              <a:rPr lang="en-US" sz="1867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 di mezzo mondo</a:t>
            </a:r>
            <a:endParaRPr lang="en-US" sz="1867" dirty="0"/>
          </a:p>
        </p:txBody>
      </p:sp>
      <p:sp>
        <p:nvSpPr>
          <p:cNvPr id="6" name="Shape 3"/>
          <p:cNvSpPr/>
          <p:nvPr/>
        </p:nvSpPr>
        <p:spPr>
          <a:xfrm>
            <a:off x="487680" y="2499360"/>
            <a:ext cx="3108960" cy="548640"/>
          </a:xfrm>
          <a:prstGeom prst="rect">
            <a:avLst/>
          </a:prstGeom>
          <a:solidFill>
            <a:srgbClr val="EFF6FF"/>
          </a:solidFill>
          <a:ln w="9525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7" name="Text 4"/>
          <p:cNvSpPr/>
          <p:nvPr/>
        </p:nvSpPr>
        <p:spPr>
          <a:xfrm>
            <a:off x="487680" y="249936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b="1" kern="0" spc="267" dirty="0">
                <a:solidFill>
                  <a:srgbClr val="0F172A"/>
                </a:solidFill>
                <a:ea typeface="Inter" pitchFamily="34" charset="-122"/>
                <a:cs typeface="Inter" pitchFamily="34" charset="-120"/>
              </a:rPr>
              <a:t>DAL GOLFO PERSICO</a:t>
            </a:r>
            <a:endParaRPr lang="en-US" sz="1333" dirty="0"/>
          </a:p>
        </p:txBody>
      </p:sp>
      <p:sp>
        <p:nvSpPr>
          <p:cNvPr id="8" name="Shape 5"/>
          <p:cNvSpPr/>
          <p:nvPr/>
        </p:nvSpPr>
        <p:spPr>
          <a:xfrm>
            <a:off x="3718560" y="2584704"/>
            <a:ext cx="548640" cy="377952"/>
          </a:xfrm>
          <a:prstGeom prst="rightArrow">
            <a:avLst/>
          </a:prstGeom>
          <a:solidFill>
            <a:srgbClr val="1E3A8A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9" name="Shape 6"/>
          <p:cNvSpPr/>
          <p:nvPr/>
        </p:nvSpPr>
        <p:spPr>
          <a:xfrm>
            <a:off x="4389120" y="2499360"/>
            <a:ext cx="3413760" cy="548640"/>
          </a:xfrm>
          <a:prstGeom prst="rect">
            <a:avLst/>
          </a:prstGeom>
          <a:solidFill>
            <a:srgbClr val="1E3A8A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10" name="Text 7"/>
          <p:cNvSpPr/>
          <p:nvPr/>
        </p:nvSpPr>
        <p:spPr>
          <a:xfrm>
            <a:off x="4389120" y="2499360"/>
            <a:ext cx="3413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kern="0" spc="267" dirty="0">
                <a:solidFill>
                  <a:srgbClr val="FFFFFF"/>
                </a:solidFill>
                <a:ea typeface="Inter" pitchFamily="34" charset="-122"/>
                <a:cs typeface="Inter" pitchFamily="34" charset="-120"/>
              </a:rPr>
              <a:t>STRETTO DI HORMUZ — 33 km</a:t>
            </a:r>
            <a:endParaRPr lang="en-US" sz="1467" dirty="0"/>
          </a:p>
        </p:txBody>
      </p:sp>
      <p:sp>
        <p:nvSpPr>
          <p:cNvPr id="11" name="Shape 8"/>
          <p:cNvSpPr/>
          <p:nvPr/>
        </p:nvSpPr>
        <p:spPr>
          <a:xfrm>
            <a:off x="7924800" y="2584704"/>
            <a:ext cx="548640" cy="377952"/>
          </a:xfrm>
          <a:prstGeom prst="rightArrow">
            <a:avLst/>
          </a:prstGeom>
          <a:solidFill>
            <a:srgbClr val="1E3A8A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12" name="Shape 9"/>
          <p:cNvSpPr/>
          <p:nvPr/>
        </p:nvSpPr>
        <p:spPr>
          <a:xfrm>
            <a:off x="8595360" y="2499360"/>
            <a:ext cx="3108960" cy="548640"/>
          </a:xfrm>
          <a:prstGeom prst="rect">
            <a:avLst/>
          </a:prstGeom>
          <a:solidFill>
            <a:srgbClr val="EFF6FF"/>
          </a:solidFill>
          <a:ln w="9525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13" name="Text 10"/>
          <p:cNvSpPr/>
          <p:nvPr/>
        </p:nvSpPr>
        <p:spPr>
          <a:xfrm>
            <a:off x="8595360" y="249936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b="1" kern="0" spc="267" dirty="0">
                <a:solidFill>
                  <a:srgbClr val="0F172A"/>
                </a:solidFill>
                <a:ea typeface="Inter" pitchFamily="34" charset="-122"/>
                <a:cs typeface="Inter" pitchFamily="34" charset="-120"/>
              </a:rPr>
              <a:t>VERSO TUTTO IL MONDO</a:t>
            </a:r>
            <a:endParaRPr lang="en-US" sz="1333" dirty="0"/>
          </a:p>
        </p:txBody>
      </p:sp>
      <p:sp>
        <p:nvSpPr>
          <p:cNvPr id="14" name="Shape 11"/>
          <p:cNvSpPr/>
          <p:nvPr/>
        </p:nvSpPr>
        <p:spPr>
          <a:xfrm>
            <a:off x="487680" y="3413760"/>
            <a:ext cx="3596640" cy="2133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15" name="Shape 12"/>
          <p:cNvSpPr/>
          <p:nvPr/>
        </p:nvSpPr>
        <p:spPr>
          <a:xfrm>
            <a:off x="487680" y="3413760"/>
            <a:ext cx="3596640" cy="73152"/>
          </a:xfrm>
          <a:prstGeom prst="rect">
            <a:avLst/>
          </a:prstGeom>
          <a:solidFill>
            <a:srgbClr val="BFDBFE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16" name="Text 13"/>
          <p:cNvSpPr/>
          <p:nvPr/>
        </p:nvSpPr>
        <p:spPr>
          <a:xfrm>
            <a:off x="487680" y="3633216"/>
            <a:ext cx="35966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600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20%</a:t>
            </a:r>
            <a:endParaRPr lang="en-US" sz="9600" dirty="0"/>
          </a:p>
        </p:txBody>
      </p:sp>
      <p:sp>
        <p:nvSpPr>
          <p:cNvPr id="17" name="Text 14"/>
          <p:cNvSpPr/>
          <p:nvPr/>
        </p:nvSpPr>
        <p:spPr>
          <a:xfrm>
            <a:off x="670560" y="4937760"/>
            <a:ext cx="323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600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di</a:t>
            </a:r>
            <a:r>
              <a:rPr lang="en-US" sz="1600" b="1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 err="1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barili</a:t>
            </a:r>
            <a:r>
              <a:rPr lang="en-US" sz="1600" b="1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 di petrolio </a:t>
            </a:r>
            <a:r>
              <a:rPr lang="en-US" sz="1600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nel mondo passa da Hormuz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4328160" y="3413760"/>
            <a:ext cx="3596640" cy="2133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19" name="Shape 16"/>
          <p:cNvSpPr/>
          <p:nvPr/>
        </p:nvSpPr>
        <p:spPr>
          <a:xfrm>
            <a:off x="4328160" y="3413760"/>
            <a:ext cx="3596640" cy="73152"/>
          </a:xfrm>
          <a:prstGeom prst="rect">
            <a:avLst/>
          </a:prstGeom>
          <a:solidFill>
            <a:srgbClr val="BFDBFE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20" name="Text 17"/>
          <p:cNvSpPr/>
          <p:nvPr/>
        </p:nvSpPr>
        <p:spPr>
          <a:xfrm>
            <a:off x="4328160" y="3633216"/>
            <a:ext cx="35966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600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21%</a:t>
            </a:r>
            <a:endParaRPr lang="en-US" sz="9600" dirty="0"/>
          </a:p>
        </p:txBody>
      </p:sp>
      <p:sp>
        <p:nvSpPr>
          <p:cNvPr id="21" name="Text 18"/>
          <p:cNvSpPr/>
          <p:nvPr/>
        </p:nvSpPr>
        <p:spPr>
          <a:xfrm>
            <a:off x="4511040" y="4937760"/>
            <a:ext cx="323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600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di </a:t>
            </a:r>
            <a:r>
              <a:rPr lang="en-US" sz="1600" b="1" dirty="0" err="1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carichi</a:t>
            </a:r>
            <a:r>
              <a:rPr lang="en-US" sz="1600" b="1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 di gas liquido </a:t>
            </a:r>
            <a:r>
              <a:rPr lang="en-US" sz="1600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nel mondo passa da Hormuz</a:t>
            </a:r>
            <a:endParaRPr lang="en-US" sz="1600" dirty="0"/>
          </a:p>
        </p:txBody>
      </p:sp>
      <p:sp>
        <p:nvSpPr>
          <p:cNvPr id="22" name="Shape 19"/>
          <p:cNvSpPr/>
          <p:nvPr/>
        </p:nvSpPr>
        <p:spPr>
          <a:xfrm>
            <a:off x="8107680" y="3413760"/>
            <a:ext cx="3596640" cy="2133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23" name="Shape 20"/>
          <p:cNvSpPr/>
          <p:nvPr/>
        </p:nvSpPr>
        <p:spPr>
          <a:xfrm>
            <a:off x="8107680" y="3413760"/>
            <a:ext cx="3596640" cy="73152"/>
          </a:xfrm>
          <a:prstGeom prst="rect">
            <a:avLst/>
          </a:prstGeom>
          <a:solidFill>
            <a:srgbClr val="BFDBFE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24" name="Text 21"/>
          <p:cNvSpPr/>
          <p:nvPr/>
        </p:nvSpPr>
        <p:spPr>
          <a:xfrm>
            <a:off x="8107680" y="3633216"/>
            <a:ext cx="35966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600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20</a:t>
            </a:r>
            <a:r>
              <a:rPr lang="en-US" sz="3200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 milioni</a:t>
            </a:r>
            <a:endParaRPr lang="en-US" sz="9600" dirty="0"/>
          </a:p>
        </p:txBody>
      </p:sp>
      <p:sp>
        <p:nvSpPr>
          <p:cNvPr id="25" name="Text 22"/>
          <p:cNvSpPr/>
          <p:nvPr/>
        </p:nvSpPr>
        <p:spPr>
          <a:xfrm>
            <a:off x="8290560" y="4821936"/>
            <a:ext cx="323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600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di </a:t>
            </a:r>
            <a:r>
              <a:rPr lang="en-US" sz="1600" b="1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barili al Giorno </a:t>
            </a:r>
            <a:r>
              <a:rPr lang="en-US" sz="1600" dirty="0" err="1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passa</a:t>
            </a:r>
            <a:r>
              <a:rPr lang="en-US" sz="1600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 da Hormuz: ossia </a:t>
            </a:r>
            <a:r>
              <a:rPr lang="en-US" sz="1600" b="1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due</a:t>
            </a:r>
            <a:r>
              <a:rPr lang="en-US" sz="1600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 err="1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superpetroliere</a:t>
            </a:r>
            <a:r>
              <a:rPr lang="en-US" sz="1600" b="1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 ogni ora</a:t>
            </a:r>
            <a:endParaRPr lang="en-US" sz="1600" b="1" dirty="0"/>
          </a:p>
        </p:txBody>
      </p:sp>
      <p:sp>
        <p:nvSpPr>
          <p:cNvPr id="26" name="Text 23"/>
          <p:cNvSpPr/>
          <p:nvPr/>
        </p:nvSpPr>
        <p:spPr>
          <a:xfrm>
            <a:off x="487680" y="5730240"/>
            <a:ext cx="1121664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867" i="1" dirty="0">
                <a:solidFill>
                  <a:srgbClr val="0F172A"/>
                </a:solidFill>
                <a:ea typeface="Inter" pitchFamily="34" charset="-122"/>
                <a:cs typeface="Inter" pitchFamily="34" charset="-120"/>
              </a:rPr>
              <a:t>Un passaggio di 33 km di mare: se si chiude, si ferma un quinto dell'energia mondiale.</a:t>
            </a:r>
            <a:endParaRPr lang="en-US" sz="1867" dirty="0"/>
          </a:p>
        </p:txBody>
      </p:sp>
      <p:sp>
        <p:nvSpPr>
          <p:cNvPr id="27" name="Shape 24"/>
          <p:cNvSpPr/>
          <p:nvPr/>
        </p:nvSpPr>
        <p:spPr>
          <a:xfrm>
            <a:off x="487680" y="6315456"/>
            <a:ext cx="1121664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hormuz/mase_logo_v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" y="329184"/>
            <a:ext cx="2572512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65760" y="329184"/>
            <a:ext cx="60960" cy="548640"/>
          </a:xfrm>
          <a:prstGeom prst="rect">
            <a:avLst/>
          </a:prstGeom>
          <a:solidFill>
            <a:srgbClr val="1E3A8A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4" name="Text 1"/>
          <p:cNvSpPr/>
          <p:nvPr/>
        </p:nvSpPr>
        <p:spPr>
          <a:xfrm>
            <a:off x="487680" y="1121664"/>
            <a:ext cx="11216640" cy="670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267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Petrolio</a:t>
            </a:r>
            <a:endParaRPr lang="en-US" sz="4267" dirty="0"/>
          </a:p>
        </p:txBody>
      </p:sp>
      <p:sp>
        <p:nvSpPr>
          <p:cNvPr id="5" name="Text 2"/>
          <p:cNvSpPr/>
          <p:nvPr/>
        </p:nvSpPr>
        <p:spPr>
          <a:xfrm>
            <a:off x="487680" y="1792224"/>
            <a:ext cx="1121664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Quanto petrolio passa da Hormuz, dove va, cosa significa per l'Italia</a:t>
            </a:r>
            <a:endParaRPr lang="en-US" sz="1867" dirty="0"/>
          </a:p>
        </p:txBody>
      </p:sp>
      <p:sp>
        <p:nvSpPr>
          <p:cNvPr id="6" name="Shape 3"/>
          <p:cNvSpPr/>
          <p:nvPr/>
        </p:nvSpPr>
        <p:spPr>
          <a:xfrm>
            <a:off x="487680" y="2377440"/>
            <a:ext cx="3596640" cy="3779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7" name="Shape 4"/>
          <p:cNvSpPr/>
          <p:nvPr/>
        </p:nvSpPr>
        <p:spPr>
          <a:xfrm>
            <a:off x="487680" y="2377440"/>
            <a:ext cx="3596640" cy="512064"/>
          </a:xfrm>
          <a:prstGeom prst="rect">
            <a:avLst/>
          </a:prstGeom>
          <a:solidFill>
            <a:srgbClr val="1E3A8A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8" name="Text 5"/>
          <p:cNvSpPr/>
          <p:nvPr/>
        </p:nvSpPr>
        <p:spPr>
          <a:xfrm>
            <a:off x="487680" y="2377440"/>
            <a:ext cx="3596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kern="0" spc="400" dirty="0">
                <a:solidFill>
                  <a:srgbClr val="FFFFFF"/>
                </a:solidFill>
                <a:ea typeface="Inter" pitchFamily="34" charset="-122"/>
                <a:cs typeface="Inter" pitchFamily="34" charset="-120"/>
              </a:rPr>
              <a:t>QUANTO NE PASSA</a:t>
            </a:r>
            <a:endParaRPr lang="en-US" sz="1467" dirty="0"/>
          </a:p>
        </p:txBody>
      </p:sp>
      <p:sp>
        <p:nvSpPr>
          <p:cNvPr id="9" name="Text 6"/>
          <p:cNvSpPr/>
          <p:nvPr/>
        </p:nvSpPr>
        <p:spPr>
          <a:xfrm>
            <a:off x="487680" y="3035808"/>
            <a:ext cx="359664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6133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20</a:t>
            </a:r>
            <a:r>
              <a:rPr lang="en-US" sz="2400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 milioni</a:t>
            </a:r>
            <a:endParaRPr lang="en-US" sz="6133" dirty="0"/>
          </a:p>
        </p:txBody>
      </p:sp>
      <p:sp>
        <p:nvSpPr>
          <p:cNvPr id="10" name="Text 7"/>
          <p:cNvSpPr/>
          <p:nvPr/>
        </p:nvSpPr>
        <p:spPr>
          <a:xfrm>
            <a:off x="670560" y="3864864"/>
            <a:ext cx="323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di barili al giorno: 1 barile su 5 nel mondo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853440" y="4498848"/>
            <a:ext cx="286512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12" name="Text 9"/>
          <p:cNvSpPr/>
          <p:nvPr/>
        </p:nvSpPr>
        <p:spPr>
          <a:xfrm>
            <a:off x="731520" y="4620768"/>
            <a:ext cx="323088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Quasi tutto petrolio grezzo, una piccola parte già raffinata</a:t>
            </a:r>
            <a:endParaRPr lang="en-US" sz="1600" dirty="0"/>
          </a:p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Paesi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che usano questo passaggio: 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Arabia Saudita, Iraq, Emirati, Iran, Kuwait, Qatar, Bahrain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4328160" y="2377440"/>
            <a:ext cx="3596640" cy="3779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14" name="Shape 11"/>
          <p:cNvSpPr/>
          <p:nvPr/>
        </p:nvSpPr>
        <p:spPr>
          <a:xfrm>
            <a:off x="4328160" y="2377440"/>
            <a:ext cx="3596640" cy="512064"/>
          </a:xfrm>
          <a:prstGeom prst="rect">
            <a:avLst/>
          </a:prstGeom>
          <a:solidFill>
            <a:srgbClr val="1E3A8A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15" name="Text 12"/>
          <p:cNvSpPr/>
          <p:nvPr/>
        </p:nvSpPr>
        <p:spPr>
          <a:xfrm>
            <a:off x="4328160" y="2377440"/>
            <a:ext cx="3596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kern="0" spc="400" dirty="0">
                <a:solidFill>
                  <a:srgbClr val="FFFFFF"/>
                </a:solidFill>
                <a:ea typeface="Inter" pitchFamily="34" charset="-122"/>
                <a:cs typeface="Inter" pitchFamily="34" charset="-120"/>
              </a:rPr>
              <a:t>DOVE VA</a:t>
            </a:r>
            <a:endParaRPr lang="en-US" sz="1467" dirty="0"/>
          </a:p>
        </p:txBody>
      </p:sp>
      <p:sp>
        <p:nvSpPr>
          <p:cNvPr id="16" name="Text 13"/>
          <p:cNvSpPr/>
          <p:nvPr/>
        </p:nvSpPr>
        <p:spPr>
          <a:xfrm>
            <a:off x="4328160" y="3035808"/>
            <a:ext cx="359664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6133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86</a:t>
            </a:r>
            <a:r>
              <a:rPr lang="en-US" sz="2400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 %</a:t>
            </a:r>
            <a:endParaRPr lang="en-US" sz="6133" dirty="0"/>
          </a:p>
        </p:txBody>
      </p:sp>
      <p:sp>
        <p:nvSpPr>
          <p:cNvPr id="17" name="Text 14"/>
          <p:cNvSpPr/>
          <p:nvPr/>
        </p:nvSpPr>
        <p:spPr>
          <a:xfrm>
            <a:off x="4511040" y="3864864"/>
            <a:ext cx="323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del petrolio in uscita da Hormuz va in Asia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4693920" y="4498848"/>
            <a:ext cx="286512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19" name="Text 16"/>
          <p:cNvSpPr/>
          <p:nvPr/>
        </p:nvSpPr>
        <p:spPr>
          <a:xfrm>
            <a:off x="4572000" y="4686870"/>
            <a:ext cx="323088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Cina e India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i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clienti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principali</a:t>
            </a:r>
            <a:endParaRPr lang="en-US" sz="1600" dirty="0"/>
          </a:p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Europa: solo il 6% 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(circa 1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milione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di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barili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al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giorno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)</a:t>
            </a:r>
            <a:endParaRPr lang="en-US" sz="1600" dirty="0"/>
          </a:p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Americhe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e Africa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: quote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minime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8107680" y="2377440"/>
            <a:ext cx="3596640" cy="3779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21" name="Shape 18"/>
          <p:cNvSpPr/>
          <p:nvPr/>
        </p:nvSpPr>
        <p:spPr>
          <a:xfrm>
            <a:off x="8107680" y="2377440"/>
            <a:ext cx="3596640" cy="512064"/>
          </a:xfrm>
          <a:prstGeom prst="rect">
            <a:avLst/>
          </a:prstGeom>
          <a:solidFill>
            <a:srgbClr val="1E3A8A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22" name="Text 19"/>
          <p:cNvSpPr/>
          <p:nvPr/>
        </p:nvSpPr>
        <p:spPr>
          <a:xfrm>
            <a:off x="8107680" y="2377440"/>
            <a:ext cx="3596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kern="0" spc="400" dirty="0">
                <a:solidFill>
                  <a:srgbClr val="FFFFFF"/>
                </a:solidFill>
                <a:ea typeface="Inter" pitchFamily="34" charset="-122"/>
                <a:cs typeface="Inter" pitchFamily="34" charset="-120"/>
              </a:rPr>
              <a:t>L'ITALIA</a:t>
            </a:r>
            <a:endParaRPr lang="en-US" sz="1467" dirty="0"/>
          </a:p>
        </p:txBody>
      </p:sp>
      <p:sp>
        <p:nvSpPr>
          <p:cNvPr id="23" name="Text 20"/>
          <p:cNvSpPr/>
          <p:nvPr/>
        </p:nvSpPr>
        <p:spPr>
          <a:xfrm>
            <a:off x="8107680" y="3035808"/>
            <a:ext cx="359664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6133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12</a:t>
            </a:r>
            <a:r>
              <a:rPr lang="en-US" sz="2400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 %</a:t>
            </a:r>
            <a:endParaRPr lang="en-US" sz="6133" dirty="0"/>
          </a:p>
        </p:txBody>
      </p:sp>
      <p:sp>
        <p:nvSpPr>
          <p:cNvPr id="24" name="Text 21"/>
          <p:cNvSpPr/>
          <p:nvPr/>
        </p:nvSpPr>
        <p:spPr>
          <a:xfrm>
            <a:off x="8290560" y="3864864"/>
            <a:ext cx="323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del nostro petrolio arriva da Paesi del Golfo 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(Iraq e Arabia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Saudita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)</a:t>
            </a:r>
            <a:endParaRPr lang="en-US" sz="1600" dirty="0"/>
          </a:p>
        </p:txBody>
      </p:sp>
      <p:sp>
        <p:nvSpPr>
          <p:cNvPr id="25" name="Shape 22"/>
          <p:cNvSpPr/>
          <p:nvPr/>
        </p:nvSpPr>
        <p:spPr>
          <a:xfrm>
            <a:off x="8473440" y="4498848"/>
            <a:ext cx="286512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26" name="Text 23"/>
          <p:cNvSpPr/>
          <p:nvPr/>
        </p:nvSpPr>
        <p:spPr>
          <a:xfrm>
            <a:off x="8351520" y="4675853"/>
            <a:ext cx="323088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533"/>
              </a:spcAft>
            </a:pPr>
            <a:r>
              <a:rPr lang="en-US" sz="1600" dirty="0">
                <a:solidFill>
                  <a:srgbClr val="334155"/>
                </a:solidFill>
                <a:ea typeface="Inter" pitchFamily="34" charset="-122"/>
              </a:rPr>
              <a:t>Minore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</a:rPr>
              <a:t>impatto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</a:rPr>
              <a:t> per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</a:rPr>
              <a:t>l’Italia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</a:rPr>
              <a:t>: </a:t>
            </a:r>
          </a:p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dirty="0">
                <a:solidFill>
                  <a:srgbClr val="334155"/>
                </a:solidFill>
                <a:ea typeface="Inter" pitchFamily="34" charset="-122"/>
              </a:rPr>
              <a:t> da Arabia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</a:rPr>
              <a:t>Saudita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</a:rPr>
              <a:t>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</a:rPr>
              <a:t>alternativa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</a:rPr>
              <a:t>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</a:rPr>
              <a:t>oleodotto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</a:rPr>
              <a:t> Mar Rosso </a:t>
            </a:r>
          </a:p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dirty="0">
                <a:solidFill>
                  <a:srgbClr val="334155"/>
                </a:solidFill>
                <a:ea typeface="Inter" pitchFamily="34" charset="-122"/>
              </a:rPr>
              <a:t>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</a:rPr>
              <a:t>greggio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</a:rPr>
              <a:t>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</a:rPr>
              <a:t>è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</a:rPr>
              <a:t>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</a:rPr>
              <a:t>facilmente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</a:rPr>
              <a:t>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</a:rPr>
              <a:t>sostituibile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</a:rPr>
              <a:t> 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</a:rPr>
              <a:t>da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</a:rPr>
              <a:t>altri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</a:rPr>
              <a:t> Paesi (USA, Africa,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</a:rPr>
              <a:t>Norvegia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</a:rPr>
              <a:t>)</a:t>
            </a:r>
          </a:p>
        </p:txBody>
      </p:sp>
      <p:sp>
        <p:nvSpPr>
          <p:cNvPr id="28" name="Shape 25"/>
          <p:cNvSpPr/>
          <p:nvPr/>
        </p:nvSpPr>
        <p:spPr>
          <a:xfrm>
            <a:off x="487680" y="6315456"/>
            <a:ext cx="1121664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hormuz/mase_logo_v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" y="329184"/>
            <a:ext cx="2572512" cy="5486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65760" y="329184"/>
            <a:ext cx="60960" cy="548640"/>
          </a:xfrm>
          <a:prstGeom prst="rect">
            <a:avLst/>
          </a:prstGeom>
          <a:solidFill>
            <a:srgbClr val="1E3A8A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4" name="Text 1"/>
          <p:cNvSpPr/>
          <p:nvPr/>
        </p:nvSpPr>
        <p:spPr>
          <a:xfrm>
            <a:off x="487680" y="1121664"/>
            <a:ext cx="11216640" cy="670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267" b="1" dirty="0">
                <a:solidFill>
                  <a:srgbClr val="0F172A"/>
                </a:solidFill>
                <a:ea typeface="Inter" pitchFamily="34" charset="-122"/>
                <a:cs typeface="Inter" pitchFamily="34" charset="-120"/>
              </a:rPr>
              <a:t>Gas naturale liquefatto</a:t>
            </a:r>
            <a:endParaRPr lang="en-US" sz="4267" dirty="0"/>
          </a:p>
        </p:txBody>
      </p:sp>
      <p:sp>
        <p:nvSpPr>
          <p:cNvPr id="5" name="Text 2"/>
          <p:cNvSpPr/>
          <p:nvPr/>
        </p:nvSpPr>
        <p:spPr>
          <a:xfrm>
            <a:off x="487680" y="1792224"/>
            <a:ext cx="1121664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dirty="0">
                <a:solidFill>
                  <a:srgbClr val="64748B"/>
                </a:solidFill>
                <a:ea typeface="Inter" pitchFamily="34" charset="-122"/>
                <a:cs typeface="Inter" pitchFamily="34" charset="-120"/>
              </a:rPr>
              <a:t>Il gas che arriva via nave (GNL): quanto passa da Hormuz, dove va, cosa significa per l'Italia</a:t>
            </a:r>
            <a:endParaRPr lang="en-US" sz="1867" dirty="0"/>
          </a:p>
        </p:txBody>
      </p:sp>
      <p:sp>
        <p:nvSpPr>
          <p:cNvPr id="6" name="Shape 3"/>
          <p:cNvSpPr/>
          <p:nvPr/>
        </p:nvSpPr>
        <p:spPr>
          <a:xfrm>
            <a:off x="487680" y="2377440"/>
            <a:ext cx="3596640" cy="3779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7" name="Shape 4"/>
          <p:cNvSpPr/>
          <p:nvPr/>
        </p:nvSpPr>
        <p:spPr>
          <a:xfrm>
            <a:off x="487680" y="2377440"/>
            <a:ext cx="3596640" cy="512064"/>
          </a:xfrm>
          <a:prstGeom prst="rect">
            <a:avLst/>
          </a:prstGeom>
          <a:solidFill>
            <a:srgbClr val="1E3A8A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8" name="Text 5"/>
          <p:cNvSpPr/>
          <p:nvPr/>
        </p:nvSpPr>
        <p:spPr>
          <a:xfrm>
            <a:off x="487680" y="2377440"/>
            <a:ext cx="3596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kern="0" spc="400" dirty="0">
                <a:solidFill>
                  <a:srgbClr val="FFFFFF"/>
                </a:solidFill>
                <a:ea typeface="Inter" pitchFamily="34" charset="-122"/>
                <a:cs typeface="Inter" pitchFamily="34" charset="-120"/>
              </a:rPr>
              <a:t>QUANTO NE PASSA</a:t>
            </a:r>
            <a:endParaRPr lang="en-US" sz="1467" dirty="0"/>
          </a:p>
        </p:txBody>
      </p:sp>
      <p:sp>
        <p:nvSpPr>
          <p:cNvPr id="9" name="Text 6"/>
          <p:cNvSpPr/>
          <p:nvPr/>
        </p:nvSpPr>
        <p:spPr>
          <a:xfrm>
            <a:off x="487680" y="3035808"/>
            <a:ext cx="359664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6133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21%</a:t>
            </a:r>
            <a:endParaRPr lang="en-US" sz="6133" dirty="0"/>
          </a:p>
        </p:txBody>
      </p:sp>
      <p:sp>
        <p:nvSpPr>
          <p:cNvPr id="10" name="Text 7"/>
          <p:cNvSpPr/>
          <p:nvPr/>
        </p:nvSpPr>
        <p:spPr>
          <a:xfrm>
            <a:off x="670560" y="3864864"/>
            <a:ext cx="323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4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carichi di gas liquido nel mondo escono da Hormuz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853440" y="4498848"/>
            <a:ext cx="286512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12" name="Text 9"/>
          <p:cNvSpPr/>
          <p:nvPr/>
        </p:nvSpPr>
        <p:spPr>
          <a:xfrm>
            <a:off x="731520" y="4620768"/>
            <a:ext cx="323088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Paesi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che usano questo passaggio: 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Qatar e Emirati Arabi</a:t>
            </a:r>
            <a:endParaRPr lang="en-US" sz="1600" dirty="0"/>
          </a:p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Il Qatar 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è tra i tre maggiori produttori al mondo, con USA e Australia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4328160" y="2377440"/>
            <a:ext cx="3596640" cy="3779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14" name="Shape 11"/>
          <p:cNvSpPr/>
          <p:nvPr/>
        </p:nvSpPr>
        <p:spPr>
          <a:xfrm>
            <a:off x="4328160" y="2377440"/>
            <a:ext cx="3596640" cy="512064"/>
          </a:xfrm>
          <a:prstGeom prst="rect">
            <a:avLst/>
          </a:prstGeom>
          <a:solidFill>
            <a:srgbClr val="1E3A8A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15" name="Text 12"/>
          <p:cNvSpPr/>
          <p:nvPr/>
        </p:nvSpPr>
        <p:spPr>
          <a:xfrm>
            <a:off x="4328160" y="2377440"/>
            <a:ext cx="3596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kern="0" spc="400" dirty="0">
                <a:solidFill>
                  <a:srgbClr val="FFFFFF"/>
                </a:solidFill>
                <a:ea typeface="Inter" pitchFamily="34" charset="-122"/>
                <a:cs typeface="Inter" pitchFamily="34" charset="-120"/>
              </a:rPr>
              <a:t>DOVE VA</a:t>
            </a:r>
            <a:endParaRPr lang="en-US" sz="1467" dirty="0"/>
          </a:p>
        </p:txBody>
      </p:sp>
      <p:sp>
        <p:nvSpPr>
          <p:cNvPr id="16" name="Text 13"/>
          <p:cNvSpPr/>
          <p:nvPr/>
        </p:nvSpPr>
        <p:spPr>
          <a:xfrm>
            <a:off x="4328160" y="3035808"/>
            <a:ext cx="359664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6133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89</a:t>
            </a:r>
            <a:r>
              <a:rPr lang="en-US" sz="2400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 %</a:t>
            </a:r>
            <a:endParaRPr lang="en-US" sz="6133" dirty="0"/>
          </a:p>
        </p:txBody>
      </p:sp>
      <p:sp>
        <p:nvSpPr>
          <p:cNvPr id="17" name="Text 14"/>
          <p:cNvSpPr/>
          <p:nvPr/>
        </p:nvSpPr>
        <p:spPr>
          <a:xfrm>
            <a:off x="4511040" y="3864864"/>
            <a:ext cx="323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4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del gas in uscita da Hormuz va in Asia</a:t>
            </a:r>
            <a:endParaRPr lang="en-US" sz="1400" dirty="0"/>
          </a:p>
        </p:txBody>
      </p:sp>
      <p:sp>
        <p:nvSpPr>
          <p:cNvPr id="18" name="Shape 15"/>
          <p:cNvSpPr/>
          <p:nvPr/>
        </p:nvSpPr>
        <p:spPr>
          <a:xfrm>
            <a:off x="4693920" y="4498848"/>
            <a:ext cx="286512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19" name="Text 16"/>
          <p:cNvSpPr/>
          <p:nvPr/>
        </p:nvSpPr>
        <p:spPr>
          <a:xfrm>
            <a:off x="4572000" y="4620768"/>
            <a:ext cx="323088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b="1" dirty="0">
                <a:solidFill>
                  <a:srgbClr val="1E3A8A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Cina e India 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i clienti principali</a:t>
            </a:r>
            <a:endParaRPr lang="en-US" sz="1600" dirty="0"/>
          </a:p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b="1" dirty="0">
                <a:solidFill>
                  <a:srgbClr val="1E3A8A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Europa: 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circa l'11%</a:t>
            </a:r>
            <a:endParaRPr lang="en-US" sz="1600" dirty="0"/>
          </a:p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b="1" dirty="0">
                <a:solidFill>
                  <a:srgbClr val="1E3A8A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Italia: 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una piccola parte (circa il 6%)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8107680" y="2377440"/>
            <a:ext cx="3596640" cy="3779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21" name="Shape 18"/>
          <p:cNvSpPr/>
          <p:nvPr/>
        </p:nvSpPr>
        <p:spPr>
          <a:xfrm>
            <a:off x="8107680" y="2377440"/>
            <a:ext cx="3596640" cy="512064"/>
          </a:xfrm>
          <a:prstGeom prst="rect">
            <a:avLst/>
          </a:prstGeom>
          <a:solidFill>
            <a:srgbClr val="1E3A8A"/>
          </a:solidFill>
          <a:ln/>
        </p:spPr>
        <p:txBody>
          <a:bodyPr/>
          <a:lstStyle/>
          <a:p>
            <a:endParaRPr lang="it-IT" sz="2400"/>
          </a:p>
        </p:txBody>
      </p:sp>
      <p:sp>
        <p:nvSpPr>
          <p:cNvPr id="22" name="Text 19"/>
          <p:cNvSpPr/>
          <p:nvPr/>
        </p:nvSpPr>
        <p:spPr>
          <a:xfrm>
            <a:off x="8107680" y="2377440"/>
            <a:ext cx="3596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kern="0" spc="400" dirty="0">
                <a:solidFill>
                  <a:srgbClr val="FFFFFF"/>
                </a:solidFill>
                <a:ea typeface="Inter" pitchFamily="34" charset="-122"/>
                <a:cs typeface="Inter" pitchFamily="34" charset="-120"/>
              </a:rPr>
              <a:t>L'ITALIA</a:t>
            </a:r>
            <a:endParaRPr lang="en-US" sz="1467" dirty="0"/>
          </a:p>
        </p:txBody>
      </p:sp>
      <p:sp>
        <p:nvSpPr>
          <p:cNvPr id="23" name="Text 20"/>
          <p:cNvSpPr/>
          <p:nvPr/>
        </p:nvSpPr>
        <p:spPr>
          <a:xfrm>
            <a:off x="8107680" y="3035808"/>
            <a:ext cx="359664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6133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30</a:t>
            </a:r>
            <a:r>
              <a:rPr lang="en-US" sz="2400" b="1" dirty="0">
                <a:solidFill>
                  <a:srgbClr val="1E40AF"/>
                </a:solidFill>
                <a:ea typeface="Inter" pitchFamily="34" charset="-122"/>
                <a:cs typeface="Inter" pitchFamily="34" charset="-120"/>
              </a:rPr>
              <a:t> %</a:t>
            </a:r>
            <a:endParaRPr lang="en-US" sz="6133" dirty="0"/>
          </a:p>
        </p:txBody>
      </p:sp>
      <p:sp>
        <p:nvSpPr>
          <p:cNvPr id="24" name="Text 21"/>
          <p:cNvSpPr/>
          <p:nvPr/>
        </p:nvSpPr>
        <p:spPr>
          <a:xfrm>
            <a:off x="8290560" y="3864864"/>
            <a:ext cx="3230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4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del nostro gas </a:t>
            </a:r>
            <a:r>
              <a:rPr lang="en-US" sz="14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liquido</a:t>
            </a:r>
            <a:r>
              <a:rPr lang="en-US" sz="14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4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viene</a:t>
            </a:r>
            <a:r>
              <a:rPr lang="en-US" sz="14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dal Qatar (6,8 </a:t>
            </a:r>
            <a:r>
              <a:rPr lang="en-US" sz="14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miliardi</a:t>
            </a:r>
            <a:r>
              <a:rPr lang="en-US" sz="14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di </a:t>
            </a:r>
            <a:r>
              <a:rPr lang="en-US" sz="14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metri</a:t>
            </a:r>
            <a:r>
              <a:rPr lang="en-US" sz="14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4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cubi</a:t>
            </a:r>
            <a:r>
              <a:rPr lang="en-US" sz="14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nel 2025)</a:t>
            </a:r>
            <a:endParaRPr lang="en-US" sz="1400" dirty="0"/>
          </a:p>
        </p:txBody>
      </p:sp>
      <p:sp>
        <p:nvSpPr>
          <p:cNvPr id="25" name="Shape 22"/>
          <p:cNvSpPr/>
          <p:nvPr/>
        </p:nvSpPr>
        <p:spPr>
          <a:xfrm>
            <a:off x="8473440" y="4498848"/>
            <a:ext cx="286512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  <p:sp>
        <p:nvSpPr>
          <p:cNvPr id="26" name="Text 23"/>
          <p:cNvSpPr/>
          <p:nvPr/>
        </p:nvSpPr>
        <p:spPr>
          <a:xfrm>
            <a:off x="8351520" y="4620768"/>
            <a:ext cx="335280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b="1" dirty="0">
                <a:solidFill>
                  <a:srgbClr val="1E3A8A"/>
                </a:solidFill>
                <a:ea typeface="Inter" pitchFamily="34" charset="-122"/>
                <a:cs typeface="Inter" pitchFamily="34" charset="-120"/>
              </a:rPr>
              <a:t> S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ul gas totale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che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usiamo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(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che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comprende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il gas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liquido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), 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il Qatar </a:t>
            </a:r>
            <a:r>
              <a:rPr lang="en-US" sz="1600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pesa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per circa l'11%</a:t>
            </a:r>
            <a:endParaRPr lang="en-US" sz="1600" dirty="0"/>
          </a:p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Questi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volumi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sono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</a:t>
            </a:r>
            <a:r>
              <a:rPr lang="en-US" sz="1600" b="1" dirty="0" err="1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sostituiti</a:t>
            </a:r>
            <a:r>
              <a:rPr lang="en-US" sz="1600" b="1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 da gas di </a:t>
            </a:r>
            <a:r>
              <a:rPr lang="en-US" sz="1600" dirty="0">
                <a:solidFill>
                  <a:srgbClr val="334155"/>
                </a:solidFill>
                <a:ea typeface="Inter" pitchFamily="34" charset="-122"/>
                <a:cs typeface="Inter" pitchFamily="34" charset="-120"/>
              </a:rPr>
              <a:t>Algeria, Azerbaigian, Norvegia, USA</a:t>
            </a:r>
          </a:p>
          <a:p>
            <a:pPr marL="9525" indent="-9525">
              <a:spcAft>
                <a:spcPts val="533"/>
              </a:spcAft>
              <a:buFont typeface="Wingdings" pitchFamily="2" charset="2"/>
              <a:buChar char="§"/>
            </a:pPr>
            <a:endParaRPr lang="en-US" sz="1600" dirty="0"/>
          </a:p>
        </p:txBody>
      </p:sp>
      <p:sp>
        <p:nvSpPr>
          <p:cNvPr id="28" name="Shape 25"/>
          <p:cNvSpPr/>
          <p:nvPr/>
        </p:nvSpPr>
        <p:spPr>
          <a:xfrm>
            <a:off x="487680" y="6315456"/>
            <a:ext cx="1121664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it-IT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399</Words>
  <Application>Microsoft Macintosh PowerPoint</Application>
  <PresentationFormat>Widescreen</PresentationFormat>
  <Paragraphs>52</Paragraphs>
  <Slides>3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Inter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Giorgio Centurelli</dc:creator>
  <cp:lastModifiedBy>Giorgio Centurelli</cp:lastModifiedBy>
  <cp:revision>3</cp:revision>
  <dcterms:created xsi:type="dcterms:W3CDTF">2026-04-28T12:30:47Z</dcterms:created>
  <dcterms:modified xsi:type="dcterms:W3CDTF">2026-04-28T13:17:47Z</dcterms:modified>
</cp:coreProperties>
</file>