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7" r:id="rId2"/>
    <p:sldId id="964" r:id="rId3"/>
    <p:sldId id="986" r:id="rId4"/>
    <p:sldId id="965" r:id="rId5"/>
    <p:sldId id="966" r:id="rId6"/>
    <p:sldId id="967" r:id="rId7"/>
    <p:sldId id="968" r:id="rId8"/>
    <p:sldId id="969" r:id="rId9"/>
    <p:sldId id="970" r:id="rId10"/>
    <p:sldId id="971" r:id="rId11"/>
    <p:sldId id="972" r:id="rId12"/>
    <p:sldId id="974" r:id="rId13"/>
    <p:sldId id="975" r:id="rId14"/>
    <p:sldId id="976" r:id="rId15"/>
    <p:sldId id="977" r:id="rId16"/>
    <p:sldId id="978" r:id="rId17"/>
    <p:sldId id="979" r:id="rId18"/>
    <p:sldId id="980" r:id="rId19"/>
    <p:sldId id="981" r:id="rId20"/>
    <p:sldId id="982" r:id="rId21"/>
    <p:sldId id="983" r:id="rId22"/>
    <p:sldId id="984" r:id="rId23"/>
    <p:sldId id="985" r:id="rId24"/>
  </p:sldIdLst>
  <p:sldSz cx="12192000" cy="6858000"/>
  <p:notesSz cx="6889750" cy="100218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A7700"/>
    <a:srgbClr val="F0F0F0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B45675B9-51E8-411C-B11F-E221C4B85F9F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6" y="4823033"/>
            <a:ext cx="5511800" cy="3946119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B6F0ADA6-FEB8-4E03-86F5-CFAAB7FC4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7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4C51-3ECD-EEFE-9A2A-DA43C1F9C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1319493-F1D7-15C9-04F8-D544F5EA1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911820-4C9F-2169-297D-EDE692952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513855-01AF-D8BE-342D-E796CDA07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196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B87C-75DE-5965-0FD3-AA088A8C4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540CEF-1B23-525A-F735-27A898E05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C217BD-A592-E6F7-C7D9-54F41460A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57DA9A-58C3-59C5-D56F-8C6171227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327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1ECEA-0906-CCE7-6077-6D24DB66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AF30180-EEA7-42E4-45B4-9CF728C1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98D90A9-35F2-1223-E848-190C9D9D8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4B4AD8-A95C-2E0A-2ECD-292F5853D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13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552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ABD3B-0EA3-C90E-5A77-EA31A9A4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B96FD3-2146-06BA-9AE7-4B3073EF0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B53EF03-0067-7C0B-2570-2B6BFD341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71AD66-ADF8-16DB-0DE2-731D10C40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14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88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875E8-9A9C-EE85-5C8A-59244077C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E3BD29A-1761-9D36-7D55-593C9BCB1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D30A45-D85B-7024-3E63-E70701757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D5592-6D2F-F14A-CFA7-7564141B9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15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19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0ECF7-BC35-4751-3464-8EA25063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85A7EC9-FBAD-F38E-02D7-F35A59148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DDE4FD8-5DE1-4A6B-6F86-79E37983E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629D7B-FA94-7CA6-45F9-45E3D9071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16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699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0013-0F95-C144-E0CD-D1F2DFD68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9BF3D7D-9926-5F0A-E170-E19619C45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F6C7DBB-843C-379B-707A-CEAF6BC2A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F1785E-7B72-A33F-B53E-68F4D9B5F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17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1397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43A2A-D405-8E75-3C65-06A469F7B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2599C1-601A-CC05-DB05-68BD58B34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78AD31-DD79-E85F-8E97-7E91BB11B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2FD056-B06F-4BCF-5C06-C3B70634A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18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818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FF827-0A53-93BB-AB0D-E47195AE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B7BA93-205A-38CF-5090-D731D7379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31B8364-B25D-B994-7309-19694E01C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9E7AB3-61AA-0FB8-775C-C0745347D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19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0196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FC581-0DCD-D92A-12BF-94BE2438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9D5B6F1-30F7-0CC9-3AA8-E32260207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4E5E3B-B812-168B-F368-D745EDD5D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66D0FE-85C9-A927-E83F-9A5E90D53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20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7920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17427-5A0D-3751-E858-9DF9FB598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C3BED5-4B58-A6A6-4CAE-3EF92D880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0CA987E-25AB-512B-F487-84769FFCA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B0CA7D-4AB1-FABC-A49A-61EE4D16A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21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783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8801-2AD0-FC2D-767E-6C4539C4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16C2CAF-95FC-1DE9-B31D-1D26E3F00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8AF719-52CB-5DFA-A866-179CCB279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B3FE09-3F72-7769-CB55-525108AB5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4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736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105C5-CD7A-C7C1-CB12-2EA600E0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A9C7F9-5398-B097-0B44-70C0E7B4E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928483-12EE-D33D-4555-FFF33128E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A0C7B3-A24A-EA58-69CC-7C5AA94CA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22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4389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1910-5855-AEC1-8B45-7C5B5795B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4B15C0-D75C-C2EE-0B1C-AA290D770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016EC6-50C0-6EF6-7C7E-587AC4450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AEABB9-6F7F-D59B-CC93-4D74ABBDE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23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480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2FB39-65F3-E9BF-8D5A-5480250A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DD3BC0C-58B9-6BC0-9E46-97C4D9401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363CBC-8458-EFD9-8D2B-55C23E95E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61308-42E1-061B-295A-B9C1C0C1D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308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AF72F-7A97-0511-2FFA-2E3A343AC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2AB9160-A412-BF49-D2B8-A72F47DF3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4BDBF3-D856-7243-11BB-093BDDF06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A1A383-677F-64D8-F17D-4A36E62B5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6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488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28232-9621-0C31-10AD-9E8B532D2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57447E0-C49A-B580-5C45-DD3246589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F72750F-B778-1D8F-5400-BCEB76FE1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A9EC61-C10F-26BD-E66A-8D34F4801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7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102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6A7B8-E9D0-15E7-C84A-9682AD82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ECE65C-923B-4313-902A-FC7FC3F28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8B763C-4CA9-4D98-8782-4B64AD333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13999A-0F9D-1712-CEF0-D60785E15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8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308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41E47-8274-5405-0439-46B0F582D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CDA336-F496-B958-2D04-0FC268256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9685E4-4C0B-14CE-61C9-12C1B853D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FEF697-A722-7E03-E099-8CA69567F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9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172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EFA9B-35C1-0FCD-1C00-7CD3F17E4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784BC7-DC45-FBCC-1D5C-16B413C19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F162989-3A6A-D266-4A52-A7B1D171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53E565-8CE6-B8DF-0E37-C51F05753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10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9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3896-A698-5B00-2F3B-82D0BB75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2B4705-3B68-1D60-DE1A-0D5C14B33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F6A936-C9D7-9C26-FDE2-7D832E313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7F4E28-E027-F4E8-1D33-B0E0784AD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821CA242-A84B-414B-8086-4A48AEB26958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11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934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46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7154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1510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0828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41192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4772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4667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7101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9596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864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7250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1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16189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1929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025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8917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1349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5561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9388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113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7491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80335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bg object 16"/>
          <p:cNvSpPr/>
          <p:nvPr userDrawn="1"/>
        </p:nvSpPr>
        <p:spPr>
          <a:xfrm>
            <a:off x="555803" y="223134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20470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3"/>
          <p:cNvSpPr>
            <a:spLocks noGrp="1"/>
          </p:cNvSpPr>
          <p:nvPr>
            <p:ph type="body" idx="1"/>
          </p:nvPr>
        </p:nvSpPr>
        <p:spPr>
          <a:xfrm>
            <a:off x="914400" y="1014747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35245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3"/>
          <p:cNvSpPr>
            <a:spLocks noGrp="1"/>
          </p:cNvSpPr>
          <p:nvPr>
            <p:ph type="body" idx="1"/>
          </p:nvPr>
        </p:nvSpPr>
        <p:spPr>
          <a:xfrm>
            <a:off x="914400" y="1014747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21219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3"/>
          <p:cNvSpPr>
            <a:spLocks noGrp="1"/>
          </p:cNvSpPr>
          <p:nvPr>
            <p:ph type="body" idx="1"/>
          </p:nvPr>
        </p:nvSpPr>
        <p:spPr>
          <a:xfrm>
            <a:off x="914400" y="1014747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24551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7" y="160670"/>
            <a:ext cx="10327348" cy="430439"/>
          </a:xfrm>
        </p:spPr>
        <p:txBody>
          <a:bodyPr lIns="0" tIns="0" rIns="0" bIns="0"/>
          <a:lstStyle>
            <a:lvl1pPr>
              <a:defRPr sz="2794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30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29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50" y="2104200"/>
            <a:ext cx="10327348" cy="4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4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8" y="2104201"/>
            <a:ext cx="5163675" cy="4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4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2" y="2109828"/>
            <a:ext cx="6092396" cy="245918"/>
          </a:xfrm>
        </p:spPr>
        <p:txBody>
          <a:bodyPr lIns="0" tIns="0" rIns="0" bIns="0"/>
          <a:lstStyle>
            <a:lvl1pPr algn="just">
              <a:defRPr sz="1597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4" b="1">
                <a:solidFill>
                  <a:srgbClr val="103676"/>
                </a:solidFill>
              </a:defRPr>
            </a:lvl1pPr>
            <a:lvl2pPr>
              <a:defRPr sz="1464">
                <a:solidFill>
                  <a:srgbClr val="103676"/>
                </a:solidFill>
              </a:defRPr>
            </a:lvl2pPr>
            <a:lvl3pPr>
              <a:defRPr sz="1464">
                <a:solidFill>
                  <a:srgbClr val="103676"/>
                </a:solidFill>
              </a:defRPr>
            </a:lvl3pPr>
            <a:lvl4pPr>
              <a:defRPr sz="1464">
                <a:solidFill>
                  <a:srgbClr val="103676"/>
                </a:solidFill>
              </a:defRPr>
            </a:lvl4pPr>
            <a:lvl5pPr>
              <a:defRPr sz="1464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208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3"/>
          <p:cNvSpPr>
            <a:spLocks noGrp="1"/>
          </p:cNvSpPr>
          <p:nvPr>
            <p:ph type="body" idx="1"/>
          </p:nvPr>
        </p:nvSpPr>
        <p:spPr>
          <a:xfrm>
            <a:off x="914400" y="1014747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41353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3"/>
          <p:cNvSpPr>
            <a:spLocks noGrp="1"/>
          </p:cNvSpPr>
          <p:nvPr>
            <p:ph type="body" idx="1"/>
          </p:nvPr>
        </p:nvSpPr>
        <p:spPr>
          <a:xfrm>
            <a:off x="914400" y="1014747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16769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E76A46-46BA-476E-A76E-4CB0722BB884}" type="datetime1">
              <a:rPr lang="it-IT" smtClean="0"/>
              <a:t>27/11/2025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7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7" y="160669"/>
            <a:ext cx="10327348" cy="429929"/>
          </a:xfrm>
        </p:spPr>
        <p:txBody>
          <a:bodyPr lIns="0" tIns="0" rIns="0" bIns="0"/>
          <a:lstStyle>
            <a:lvl1pPr>
              <a:defRPr sz="2794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29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50" y="2104200"/>
            <a:ext cx="10327348" cy="4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4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8" y="2104201"/>
            <a:ext cx="5163675" cy="4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4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2" y="2109828"/>
            <a:ext cx="6092396" cy="245918"/>
          </a:xfrm>
        </p:spPr>
        <p:txBody>
          <a:bodyPr lIns="0" tIns="0" rIns="0" bIns="0"/>
          <a:lstStyle>
            <a:lvl1pPr algn="just">
              <a:defRPr sz="1597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4" b="1">
                <a:solidFill>
                  <a:srgbClr val="103676"/>
                </a:solidFill>
              </a:defRPr>
            </a:lvl1pPr>
            <a:lvl2pPr>
              <a:defRPr sz="1464">
                <a:solidFill>
                  <a:srgbClr val="103676"/>
                </a:solidFill>
              </a:defRPr>
            </a:lvl2pPr>
            <a:lvl3pPr>
              <a:defRPr sz="1464">
                <a:solidFill>
                  <a:srgbClr val="103676"/>
                </a:solidFill>
              </a:defRPr>
            </a:lvl3pPr>
            <a:lvl4pPr>
              <a:defRPr sz="1464">
                <a:solidFill>
                  <a:srgbClr val="103676"/>
                </a:solidFill>
              </a:defRPr>
            </a:lvl4pPr>
            <a:lvl5pPr>
              <a:defRPr sz="1464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bg object 16"/>
          <p:cNvSpPr/>
          <p:nvPr userDrawn="1"/>
        </p:nvSpPr>
        <p:spPr>
          <a:xfrm>
            <a:off x="555803" y="303468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chemeClr val="accent6">
              <a:lumMod val="75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 sz="2394"/>
          </a:p>
        </p:txBody>
      </p:sp>
    </p:spTree>
    <p:extLst>
      <p:ext uri="{BB962C8B-B14F-4D97-AF65-F5344CB8AC3E}">
        <p14:creationId xmlns:p14="http://schemas.microsoft.com/office/powerpoint/2010/main" val="40183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7" y="160669"/>
            <a:ext cx="10327348" cy="429929"/>
          </a:xfrm>
        </p:spPr>
        <p:txBody>
          <a:bodyPr lIns="0" tIns="0" rIns="0" bIns="0"/>
          <a:lstStyle>
            <a:lvl1pPr>
              <a:defRPr sz="2794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29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50" y="2104200"/>
            <a:ext cx="10327348" cy="4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4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8" y="2104201"/>
            <a:ext cx="5163675" cy="4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4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2" y="2109828"/>
            <a:ext cx="6092396" cy="245918"/>
          </a:xfrm>
        </p:spPr>
        <p:txBody>
          <a:bodyPr lIns="0" tIns="0" rIns="0" bIns="0"/>
          <a:lstStyle>
            <a:lvl1pPr algn="just">
              <a:defRPr sz="1597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4" b="1">
                <a:solidFill>
                  <a:srgbClr val="103676"/>
                </a:solidFill>
              </a:defRPr>
            </a:lvl1pPr>
            <a:lvl2pPr>
              <a:defRPr sz="1464">
                <a:solidFill>
                  <a:srgbClr val="103676"/>
                </a:solidFill>
              </a:defRPr>
            </a:lvl2pPr>
            <a:lvl3pPr>
              <a:defRPr sz="1464">
                <a:solidFill>
                  <a:srgbClr val="103676"/>
                </a:solidFill>
              </a:defRPr>
            </a:lvl3pPr>
            <a:lvl4pPr>
              <a:defRPr sz="1464">
                <a:solidFill>
                  <a:srgbClr val="103676"/>
                </a:solidFill>
              </a:defRPr>
            </a:lvl4pPr>
            <a:lvl5pPr>
              <a:defRPr sz="1464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bg object 16"/>
          <p:cNvSpPr/>
          <p:nvPr userDrawn="1"/>
        </p:nvSpPr>
        <p:spPr>
          <a:xfrm>
            <a:off x="555803" y="303468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chemeClr val="accent6">
              <a:lumMod val="75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 sz="2394"/>
          </a:p>
        </p:txBody>
      </p:sp>
    </p:spTree>
    <p:extLst>
      <p:ext uri="{BB962C8B-B14F-4D97-AF65-F5344CB8AC3E}">
        <p14:creationId xmlns:p14="http://schemas.microsoft.com/office/powerpoint/2010/main" val="3482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3"/>
          <p:cNvSpPr>
            <a:spLocks noGrp="1"/>
          </p:cNvSpPr>
          <p:nvPr>
            <p:ph type="body" idx="1"/>
          </p:nvPr>
        </p:nvSpPr>
        <p:spPr>
          <a:xfrm>
            <a:off x="914400" y="1014747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17116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11480800" y="6168817"/>
            <a:ext cx="467360" cy="28690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Holder 2"/>
          <p:cNvSpPr txBox="1">
            <a:spLocks/>
          </p:cNvSpPr>
          <p:nvPr userDrawn="1"/>
        </p:nvSpPr>
        <p:spPr>
          <a:xfrm>
            <a:off x="909750" y="2104199"/>
            <a:ext cx="10327348" cy="43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6" dirty="0"/>
          </a:p>
        </p:txBody>
      </p:sp>
      <p:sp>
        <p:nvSpPr>
          <p:cNvPr id="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9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914400" y="2109830"/>
            <a:ext cx="10363200" cy="246093"/>
          </a:xfrm>
        </p:spPr>
        <p:txBody>
          <a:bodyPr lIns="0" tIns="0" rIns="0" bIns="0"/>
          <a:lstStyle>
            <a:lvl1pPr algn="just">
              <a:defRPr sz="1599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3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bg object 16"/>
          <p:cNvSpPr/>
          <p:nvPr userDrawn="1"/>
        </p:nvSpPr>
        <p:spPr>
          <a:xfrm>
            <a:off x="555803" y="1119502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1397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932326" y="160669"/>
            <a:ext cx="10327348" cy="323165"/>
          </a:xfr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6638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7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7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64000" y="2109828"/>
            <a:ext cx="812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718678"/>
            <a:ext cx="2641599" cy="327890"/>
          </a:xfrm>
        </p:spPr>
        <p:txBody>
          <a:bodyPr lIns="0" tIns="0" rIns="0" bIns="0"/>
          <a:lstStyle>
            <a:lvl1pPr algn="l">
              <a:defRPr sz="2131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13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8" name="bg object 16"/>
          <p:cNvSpPr/>
          <p:nvPr userDrawn="1"/>
        </p:nvSpPr>
        <p:spPr>
          <a:xfrm>
            <a:off x="555803" y="1119502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42177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64000" y="2109828"/>
            <a:ext cx="812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>
          <a:xfrm>
            <a:off x="914401" y="2718678"/>
            <a:ext cx="2641599" cy="327890"/>
          </a:xfrm>
        </p:spPr>
        <p:txBody>
          <a:bodyPr lIns="0" tIns="0" rIns="0" bIns="0"/>
          <a:lstStyle>
            <a:lvl1pPr algn="l">
              <a:defRPr sz="2131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9151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35839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29689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004" y="2137336"/>
            <a:ext cx="103559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1" name="object 5"/>
          <p:cNvSpPr/>
          <p:nvPr userDrawn="1"/>
        </p:nvSpPr>
        <p:spPr>
          <a:xfrm>
            <a:off x="11453283" y="6161080"/>
            <a:ext cx="0" cy="479468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2700">
            <a:solidFill>
              <a:srgbClr val="11498A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grpSp>
        <p:nvGrpSpPr>
          <p:cNvPr id="12" name="object 6"/>
          <p:cNvGrpSpPr/>
          <p:nvPr userDrawn="1"/>
        </p:nvGrpSpPr>
        <p:grpSpPr>
          <a:xfrm>
            <a:off x="9272533" y="6153090"/>
            <a:ext cx="1875367" cy="477777"/>
            <a:chOff x="6954399" y="4620514"/>
            <a:chExt cx="1406525" cy="358775"/>
          </a:xfrm>
        </p:grpSpPr>
        <p:pic>
          <p:nvPicPr>
            <p:cNvPr id="13" name="object 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71239" y="4666038"/>
              <a:ext cx="889608" cy="132600"/>
            </a:xfrm>
            <a:prstGeom prst="rect">
              <a:avLst/>
            </a:prstGeom>
          </p:spPr>
        </p:pic>
        <p:pic>
          <p:nvPicPr>
            <p:cNvPr id="14" name="object 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54399" y="4665009"/>
              <a:ext cx="211510" cy="134493"/>
            </a:xfrm>
            <a:prstGeom prst="rect">
              <a:avLst/>
            </a:prstGeom>
          </p:spPr>
        </p:pic>
        <p:pic>
          <p:nvPicPr>
            <p:cNvPr id="15" name="object 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87106" y="4663878"/>
              <a:ext cx="186319" cy="136715"/>
            </a:xfrm>
            <a:prstGeom prst="rect">
              <a:avLst/>
            </a:prstGeom>
          </p:spPr>
        </p:pic>
        <p:sp>
          <p:nvSpPr>
            <p:cNvPr id="17" name="object 10"/>
            <p:cNvSpPr/>
            <p:nvPr/>
          </p:nvSpPr>
          <p:spPr>
            <a:xfrm>
              <a:off x="7417752" y="4620514"/>
              <a:ext cx="11430" cy="358775"/>
            </a:xfrm>
            <a:custGeom>
              <a:avLst/>
              <a:gdLst/>
              <a:ahLst/>
              <a:cxnLst/>
              <a:rect l="l" t="t" r="r" b="b"/>
              <a:pathLst>
                <a:path w="11429" h="358775">
                  <a:moveTo>
                    <a:pt x="11188" y="0"/>
                  </a:moveTo>
                  <a:lnTo>
                    <a:pt x="0" y="0"/>
                  </a:lnTo>
                  <a:lnTo>
                    <a:pt x="0" y="358305"/>
                  </a:lnTo>
                  <a:lnTo>
                    <a:pt x="11188" y="358305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0" name="Holder 7"/>
          <p:cNvSpPr>
            <a:spLocks noGrp="1"/>
          </p:cNvSpPr>
          <p:nvPr>
            <p:ph type="sldNum" sz="quarter" idx="4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91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hyperlink" Target="http://upload.wikimedia.org/wikipedia/commons/7/76/Lazio_Coat_of_Arms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upload.wikimedia.org/wikipedia/commons/4/41/Coat_of_arms_of_Liguria.svg" TargetMode="Externa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hyperlink" Target="http://upload.wikimedia.org/wikipedia/commons/b/b9/Coat_of_arms_of_Marche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hyperlink" Target="http://it.wikipedia.org/wiki/File:Regione-Piemonte-Stemma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hyperlink" Target="http://upload.wikimedia.org/wikipedia/it/8/88/Regione_Puglia-Stemma_it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hyperlink" Target="http://upload.wikimedia.org/wikipedia/commons/3/33/Sardegna-Stemma.sv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hyperlink" Target="http://upload.wikimedia.org/wikipedia/commons/d/df/Coat_of_arms_of_Sicily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hyperlink" Target="http://upload.wikimedia.org/wikipedia/commons/4/4f/Coat_of_arms_of_Tuscany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://upload.wikimedia.org/wikipedia/commons/5/55/Regione-Umbria-Stemma.svg" TargetMode="External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://upload.wikimedia.org/wikipedia/it/0/05/Veneto-Stemma.png" TargetMode="Externa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c/ce/Regione-Abruzzo-Stemma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7/Regione-Basilicata-Stemma.sv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upload.wikimedia.org/wikipedia/commons/b/bf/Coat_of_arms_of_Calabria.svg" TargetMode="Externa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hyperlink" Target="http://upload.wikimedia.org/wikipedia/commons/a/a8/Regione-Campania-Stemma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hyperlink" Target="http://upload.wikimedia.org/wikipedia/commons/c/ca/Regione-Emilia-Romagna-Stemma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upload.wikimedia.org/wikipedia/it/0/05/Friuli-Venezia_Giulia-Stemma.png" TargetMode="Externa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9140242" y="384758"/>
            <a:ext cx="2536868" cy="646455"/>
            <a:chOff x="2751545" y="382104"/>
            <a:chExt cx="2123109" cy="541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pPr marL="0" marR="0" lvl="0" indent="0" algn="l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12358" y="1867748"/>
            <a:ext cx="7394298" cy="1641349"/>
          </a:xfrm>
          <a:prstGeom prst="rect">
            <a:avLst/>
          </a:prstGeom>
        </p:spPr>
        <p:txBody>
          <a:bodyPr vert="horz" wrap="square" lIns="0" tIns="101475" rIns="0" bIns="0" rtlCol="0">
            <a:spAutoFit/>
          </a:bodyPr>
          <a:lstStyle/>
          <a:p>
            <a:pPr marL="16913" marR="6765">
              <a:lnSpc>
                <a:spcPts val="3995"/>
              </a:lnSpc>
              <a:spcBef>
                <a:spcPts val="799"/>
              </a:spcBef>
            </a:pPr>
            <a:r>
              <a:rPr lang="it-IT" sz="4000" dirty="0">
                <a:solidFill>
                  <a:srgbClr val="1F497D"/>
                </a:solidFill>
                <a:latin typeface="Aptos Narrow" panose="020B0004020202020204" pitchFamily="34" charset="0"/>
              </a:rPr>
              <a:t>Cantieri attivi senza meccanismo di adeguamento prezzi</a:t>
            </a:r>
            <a:br>
              <a:rPr lang="it-IT" sz="4400" b="0" dirty="0">
                <a:solidFill>
                  <a:srgbClr val="1F497D"/>
                </a:solidFill>
                <a:latin typeface="Aptos Narrow" panose="020B0004020202020204" pitchFamily="34" charset="0"/>
              </a:rPr>
            </a:br>
            <a:r>
              <a:rPr lang="it-IT" sz="3600" b="0" dirty="0">
                <a:solidFill>
                  <a:srgbClr val="1F497D"/>
                </a:solidFill>
                <a:latin typeface="Aptos Narrow" panose="020B0004020202020204" pitchFamily="34" charset="0"/>
              </a:rPr>
              <a:t>Analisi regionale</a:t>
            </a:r>
            <a:endParaRPr sz="4400" b="0" dirty="0">
              <a:solidFill>
                <a:srgbClr val="1F497D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35471" y="3650020"/>
            <a:ext cx="2631578" cy="684109"/>
          </a:xfrm>
          <a:custGeom>
            <a:avLst/>
            <a:gdLst/>
            <a:ahLst/>
            <a:cxnLst/>
            <a:rect l="l" t="t" r="r" b="b"/>
            <a:pathLst>
              <a:path w="1976120" h="513714">
                <a:moveTo>
                  <a:pt x="393" y="0"/>
                </a:moveTo>
                <a:lnTo>
                  <a:pt x="0" y="513588"/>
                </a:lnTo>
                <a:lnTo>
                  <a:pt x="1860626" y="513588"/>
                </a:lnTo>
                <a:lnTo>
                  <a:pt x="1975586" y="166344"/>
                </a:lnTo>
                <a:lnTo>
                  <a:pt x="393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pPr marL="0" marR="0" lvl="0" indent="0" algn="l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1200" cap="none" spc="0" normalizeH="0" baseline="0" noProof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2027" y="3938460"/>
            <a:ext cx="2338466" cy="30395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0" lvl="0" indent="0" algn="l" defTabSz="608853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4" i="0" u="none" strike="noStrike" kern="12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cs typeface="Calibri"/>
              </a:rPr>
              <a:t>Novembre 2025</a:t>
            </a:r>
            <a:endParaRPr kumimoji="0" sz="1864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Narrow" panose="020B0004020202020204" pitchFamily="34" charset="0"/>
              <a:cs typeface="Calibri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-64061" y="3297912"/>
            <a:ext cx="12320121" cy="3650084"/>
          </a:xfrm>
          <a:custGeom>
            <a:avLst/>
            <a:gdLst>
              <a:gd name="connsiteX0" fmla="*/ 3358644 w 3359014"/>
              <a:gd name="connsiteY0" fmla="*/ 9548 h 4679149"/>
              <a:gd name="connsiteX1" fmla="*/ 192491 w 3359014"/>
              <a:gd name="connsiteY1" fmla="*/ 0 h 4679149"/>
              <a:gd name="connsiteX2" fmla="*/ 602304 w 3359014"/>
              <a:gd name="connsiteY2" fmla="*/ 1356375 h 4679149"/>
              <a:gd name="connsiteX3" fmla="*/ 0 w 3359014"/>
              <a:gd name="connsiteY3" fmla="*/ 1356375 h 4679149"/>
              <a:gd name="connsiteX4" fmla="*/ 0 w 3359014"/>
              <a:gd name="connsiteY4" fmla="*/ 2956206 h 4679149"/>
              <a:gd name="connsiteX5" fmla="*/ 1057726 w 3359014"/>
              <a:gd name="connsiteY5" fmla="*/ 2956206 h 4679149"/>
              <a:gd name="connsiteX6" fmla="*/ 1574539 w 3359014"/>
              <a:gd name="connsiteY6" fmla="*/ 4679149 h 4679149"/>
              <a:gd name="connsiteX7" fmla="*/ 3359014 w 3359014"/>
              <a:gd name="connsiteY7" fmla="*/ 4679149 h 4679149"/>
              <a:gd name="connsiteX8" fmla="*/ 3358644 w 3359014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6950210 w 9251498"/>
              <a:gd name="connsiteY5" fmla="*/ 2956206 h 4679149"/>
              <a:gd name="connsiteX6" fmla="*/ 0 w 9251498"/>
              <a:gd name="connsiteY6" fmla="*/ 4679149 h 4679149"/>
              <a:gd name="connsiteX7" fmla="*/ 9251498 w 9251498"/>
              <a:gd name="connsiteY7" fmla="*/ 4679149 h 4679149"/>
              <a:gd name="connsiteX8" fmla="*/ 9251128 w 9251498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0 w 9251498"/>
              <a:gd name="connsiteY5" fmla="*/ 4679149 h 4679149"/>
              <a:gd name="connsiteX6" fmla="*/ 9251498 w 9251498"/>
              <a:gd name="connsiteY6" fmla="*/ 4679149 h 4679149"/>
              <a:gd name="connsiteX7" fmla="*/ 9251128 w 9251498"/>
              <a:gd name="connsiteY7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2956206 h 4679149"/>
              <a:gd name="connsiteX4" fmla="*/ 0 w 9251498"/>
              <a:gd name="connsiteY4" fmla="*/ 4679149 h 4679149"/>
              <a:gd name="connsiteX5" fmla="*/ 9251498 w 9251498"/>
              <a:gd name="connsiteY5" fmla="*/ 4679149 h 4679149"/>
              <a:gd name="connsiteX6" fmla="*/ 9251128 w 9251498"/>
              <a:gd name="connsiteY6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5892484 w 9251498"/>
              <a:gd name="connsiteY2" fmla="*/ 2956206 h 4679149"/>
              <a:gd name="connsiteX3" fmla="*/ 0 w 9251498"/>
              <a:gd name="connsiteY3" fmla="*/ 4679149 h 4679149"/>
              <a:gd name="connsiteX4" fmla="*/ 9251498 w 9251498"/>
              <a:gd name="connsiteY4" fmla="*/ 4679149 h 4679149"/>
              <a:gd name="connsiteX5" fmla="*/ 9251128 w 9251498"/>
              <a:gd name="connsiteY5" fmla="*/ 9548 h 4679149"/>
              <a:gd name="connsiteX0" fmla="*/ 9251128 w 9251498"/>
              <a:gd name="connsiteY0" fmla="*/ 0 h 4669601"/>
              <a:gd name="connsiteX1" fmla="*/ 5892484 w 9251498"/>
              <a:gd name="connsiteY1" fmla="*/ 2946658 h 4669601"/>
              <a:gd name="connsiteX2" fmla="*/ 0 w 9251498"/>
              <a:gd name="connsiteY2" fmla="*/ 4669601 h 4669601"/>
              <a:gd name="connsiteX3" fmla="*/ 9251498 w 9251498"/>
              <a:gd name="connsiteY3" fmla="*/ 4669601 h 4669601"/>
              <a:gd name="connsiteX4" fmla="*/ 9251128 w 9251498"/>
              <a:gd name="connsiteY4" fmla="*/ 0 h 4669601"/>
              <a:gd name="connsiteX0" fmla="*/ 9232031 w 9251498"/>
              <a:gd name="connsiteY0" fmla="*/ 0 h 2740943"/>
              <a:gd name="connsiteX1" fmla="*/ 5892484 w 9251498"/>
              <a:gd name="connsiteY1" fmla="*/ 1018000 h 2740943"/>
              <a:gd name="connsiteX2" fmla="*/ 0 w 9251498"/>
              <a:gd name="connsiteY2" fmla="*/ 2740943 h 2740943"/>
              <a:gd name="connsiteX3" fmla="*/ 9251498 w 9251498"/>
              <a:gd name="connsiteY3" fmla="*/ 2740943 h 2740943"/>
              <a:gd name="connsiteX4" fmla="*/ 9232031 w 9251498"/>
              <a:gd name="connsiteY4" fmla="*/ 0 h 2740943"/>
              <a:gd name="connsiteX0" fmla="*/ 9232031 w 9251498"/>
              <a:gd name="connsiteY0" fmla="*/ 0 h 2740943"/>
              <a:gd name="connsiteX1" fmla="*/ 0 w 9251498"/>
              <a:gd name="connsiteY1" fmla="*/ 2740943 h 2740943"/>
              <a:gd name="connsiteX2" fmla="*/ 9251498 w 9251498"/>
              <a:gd name="connsiteY2" fmla="*/ 2740943 h 2740943"/>
              <a:gd name="connsiteX3" fmla="*/ 9232031 w 9251498"/>
              <a:gd name="connsiteY3" fmla="*/ 0 h 27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498" h="2740943">
                <a:moveTo>
                  <a:pt x="9232031" y="0"/>
                </a:moveTo>
                <a:lnTo>
                  <a:pt x="0" y="2740943"/>
                </a:lnTo>
                <a:lnTo>
                  <a:pt x="9251498" y="2740943"/>
                </a:lnTo>
                <a:cubicBezTo>
                  <a:pt x="9251375" y="1184409"/>
                  <a:pt x="9232154" y="1556534"/>
                  <a:pt x="9232031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51" y="0"/>
            <a:ext cx="4473344" cy="6231394"/>
          </a:xfrm>
          <a:custGeom>
            <a:avLst/>
            <a:gdLst/>
            <a:ahLst/>
            <a:cxnLst/>
            <a:rect l="l" t="t" r="r" b="b"/>
            <a:pathLst>
              <a:path w="3359150" h="4679315">
                <a:moveTo>
                  <a:pt x="1821316" y="0"/>
                </a:moveTo>
                <a:lnTo>
                  <a:pt x="192491" y="0"/>
                </a:lnTo>
                <a:lnTo>
                  <a:pt x="602304" y="1356375"/>
                </a:lnTo>
                <a:lnTo>
                  <a:pt x="0" y="1356375"/>
                </a:lnTo>
                <a:lnTo>
                  <a:pt x="0" y="2956206"/>
                </a:lnTo>
                <a:lnTo>
                  <a:pt x="1057726" y="2956206"/>
                </a:lnTo>
                <a:lnTo>
                  <a:pt x="1574539" y="4679149"/>
                </a:lnTo>
                <a:lnTo>
                  <a:pt x="3359014" y="4679149"/>
                </a:lnTo>
                <a:lnTo>
                  <a:pt x="1821316" y="0"/>
                </a:lnTo>
                <a:close/>
              </a:path>
            </a:pathLst>
          </a:custGeom>
          <a:solidFill>
            <a:srgbClr val="E47823">
              <a:alpha val="8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E47823"/>
          </a:solidFill>
        </p:spPr>
        <p:txBody>
          <a:bodyPr wrap="square" lIns="0" tIns="0" rIns="0" bIns="0" rtlCol="0"/>
          <a:lstStyle/>
          <a:p>
            <a:pPr marL="0" marR="0" lvl="0" indent="0" algn="l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57708" y="78807"/>
            <a:ext cx="6555989" cy="27330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0" lvl="0" indent="0" algn="l" defTabSz="608853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cs typeface="Tahoma"/>
              </a:rPr>
              <a:t>Direzione </a:t>
            </a:r>
            <a:r>
              <a:rPr kumimoji="0" lang="it-IT" sz="16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cs typeface="Tahoma"/>
              </a:rPr>
              <a:t>Affari Economici, Finanza e Centro Studi</a:t>
            </a:r>
            <a:endParaRPr kumimoji="0" sz="16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Narrow" panose="020B0004020202020204" pitchFamily="34" charset="0"/>
              <a:cs typeface="Tahom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220025" y="1037297"/>
            <a:ext cx="184731" cy="461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6287B-B5CB-1160-820F-D2C948CDB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F3EA926-1A3D-5C53-5AC8-C589A8771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707A9E0-7A8C-E689-5A4B-268DB448E515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F3D383EE-7B6A-360B-BB26-AFDDB02D9C80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E9E60DBC-669D-3F0D-E5C3-3565266E7D3E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18F05EE8-E4F2-C220-E7E1-BACBEE6B15F2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Lazio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938DD46-98E1-B590-667B-3DC59C32F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73FB85C-A816-ECD7-5CBE-768AB6F43133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1.061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AF59899-5071-30DC-8429-B9ACDA70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1C89E6D-472C-B42F-7482-4F31DD9A5B04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5.903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Picture 3" descr="File:Lazio Coat of Arms.svg">
            <a:hlinkClick r:id="rId4"/>
            <a:extLst>
              <a:ext uri="{FF2B5EF4-FFF2-40B4-BE49-F238E27FC236}">
                <a16:creationId xmlns:a16="http://schemas.microsoft.com/office/drawing/2014/main" id="{0549B0E4-EFEC-EFAB-4589-25EE2538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92" y="154479"/>
            <a:ext cx="998815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DBAECDE-A45B-3555-BF60-F6456D5A7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86" y="1228308"/>
            <a:ext cx="11411494" cy="420880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254742-78F3-9EC7-63D3-65D015F3D617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A91D24-B681-A461-0B94-3CDD7E06F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832E974-2691-359D-C138-10E9515E282B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391 x 1.709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2D18A-1BFB-6862-AC95-759D279A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C199FE1-0AEF-CEDC-C8FF-DFB1AC793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4CEF18A-5119-C497-FBBF-4E69B03BE65F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0B0D43D2-9B22-D33E-1DF7-E308ABF9BB18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A6F7C84D-9CB5-4C31-5544-0DE1A636077C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6D4DB6D3-3875-9CC5-47AC-A328468E2F7C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Liguria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1A5DFE-0E96-5E33-F734-41C6C559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67D08C8-B2D1-57D6-5A6A-0F0A7A5ACB81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406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D5D968C-0737-4E83-4CC4-FAC37CF1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FC0F604-E19B-6B07-7EDF-605A1C5A6B75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4.765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872E226-24C9-6DDD-F788-5AF5DBC2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1" y="1113312"/>
            <a:ext cx="11477009" cy="4346377"/>
          </a:xfrm>
          <a:prstGeom prst="rect">
            <a:avLst/>
          </a:prstGeom>
        </p:spPr>
      </p:pic>
      <p:pic>
        <p:nvPicPr>
          <p:cNvPr id="10" name="Picture 2" descr="File:Coat of arms of Liguria.svg">
            <a:hlinkClick r:id="rId5"/>
            <a:extLst>
              <a:ext uri="{FF2B5EF4-FFF2-40B4-BE49-F238E27FC236}">
                <a16:creationId xmlns:a16="http://schemas.microsoft.com/office/drawing/2014/main" id="{73EA7E3E-3B1D-7405-FF01-6914CD6A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746" y="158463"/>
            <a:ext cx="758182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1CEAFA-BF5A-2BF9-CE51-61F6AD797387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2DACB0-D432-4307-8CF3-0C7E7CA81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1CC6DC1-CB4A-F8C1-FF0F-C6E6450D99DD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145 x 1.339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09D84-A60D-E829-BF6B-042117F7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FEE3B89-A2B3-FD99-3479-8CE38E79A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E9F26C7-B65E-C104-C742-D9897155CC04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F8312E70-86F0-2CB7-E315-16AC21C17573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99C8E4EF-04ED-BAC3-315A-061AAD1E06B4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5DBA4894-3EBC-D44A-C0E1-6AE0688A1D4C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Lombardia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4F5EB2D-3431-5024-3C5F-797223032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F4A004-DA65-0D3D-5E3E-D60070D1DC12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1.509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DC67EE8-12A1-0B8D-E8B6-9234C7CC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105F56DD-C474-116B-D2AA-DEE466EB221C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11.106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08EA724-26AD-A5E7-1F86-47DF4F58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400" y="158463"/>
            <a:ext cx="10008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B4D80A-4777-82D9-FA87-F2EC74C89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1264237"/>
            <a:ext cx="11396980" cy="420344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C4575E-3973-FF57-ED3A-34122E517B05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9A3C915-6228-1CE6-BFB0-616AFEE2B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6333B2B-8915-181E-5DBD-37A8D9E6ABFF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481 x 5.714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14E94-AD71-ACD0-F83F-970F496DF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1C5BDEC-D692-6DE9-8D0A-4AD187A19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7E1FF76-87C9-9C06-50BD-4B0306FF8DFC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C117564F-F97E-B6FD-B8A3-9CF6F54A2931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5DB7985D-5020-A5CE-0C49-78021BB96EF3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42FC0E4A-27C8-3E71-2850-3400EDED6C22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Marche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0B2C557-A0F6-37B2-2B16-2BD92DE0F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0740867-5647-488B-B9AF-98F72E71D7FC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667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10BE98B-6959-FC48-0605-41FFD386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F181F68-6BB6-42DE-2297-B5E83B905BD1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2.021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10" name="Picture 3" descr="File:Coat of arms of Marche.svg">
            <a:hlinkClick r:id="rId4"/>
            <a:extLst>
              <a:ext uri="{FF2B5EF4-FFF2-40B4-BE49-F238E27FC236}">
                <a16:creationId xmlns:a16="http://schemas.microsoft.com/office/drawing/2014/main" id="{70FF0455-9046-8E5C-49A2-3DB5CA19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031" y="159778"/>
            <a:ext cx="807096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C66E0AA-8F1C-319D-011A-E6824A1EC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35" y="1236272"/>
            <a:ext cx="11540827" cy="42565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5923D5-767C-E04B-AFA2-6E40944AFE0A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2753DE-1D5B-9D07-559B-E10B93480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BA2BFF6-4728-0A9C-0B32-79C8E3A2379E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175 x 538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9C1EA-864D-8AEF-FC32-5640F18F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1EC65A-5D60-FBF1-6C01-CE0812112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EC3F5C9-72E1-14A2-DA4A-79EE7F2CA178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037E2CED-268C-F60E-41C0-0B110EB9388C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A809A70A-4E40-305A-A230-434B6E3B70BD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80769718-610A-0EE3-B08A-82B5178CEEEB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Molise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37951F1-0A50-F2F3-3183-5BDB2515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937929FE-88FB-A27E-E2E1-EB7706575B20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180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F6CE544-7A50-1167-4A63-B389FCFC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CE6D731-F2EB-4D71-4E20-524DB0A83273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446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259F267-1FD0-4606-DE1C-25D336E9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1" b="96078" l="4795" r="98630">
                        <a14:foregroundMark x1="30137" y1="16340" x2="30137" y2="16340"/>
                        <a14:foregroundMark x1="38356" y1="17647" x2="38356" y2="17647"/>
                        <a14:foregroundMark x1="48630" y1="17647" x2="48630" y2="17647"/>
                        <a14:foregroundMark x1="60274" y1="14379" x2="27397" y2="73856"/>
                        <a14:foregroundMark x1="27397" y1="73856" x2="89726" y2="33333"/>
                        <a14:foregroundMark x1="89726" y1="33333" x2="91096" y2="22876"/>
                        <a14:foregroundMark x1="68493" y1="6536" x2="26027" y2="70588"/>
                        <a14:foregroundMark x1="26027" y1="70588" x2="89726" y2="33333"/>
                        <a14:foregroundMark x1="89726" y1="33333" x2="89726" y2="30065"/>
                        <a14:foregroundMark x1="65068" y1="11765" x2="14384" y2="33333"/>
                        <a14:foregroundMark x1="22603" y1="47712" x2="56849" y2="34641"/>
                        <a14:foregroundMark x1="20548" y1="60131" x2="6164" y2="11765"/>
                        <a14:foregroundMark x1="7534" y1="7190" x2="79452" y2="7190"/>
                        <a14:foregroundMark x1="79452" y1="7190" x2="81507" y2="6536"/>
                        <a14:foregroundMark x1="4795" y1="2614" x2="86301" y2="1961"/>
                        <a14:foregroundMark x1="58219" y1="38562" x2="64384" y2="37908"/>
                        <a14:foregroundMark x1="87671" y1="19608" x2="99315" y2="3922"/>
                        <a14:foregroundMark x1="52055" y1="96078" x2="48630" y2="96078"/>
                        <a14:backgroundMark x1="9589" y1="75817" x2="9589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98" y="181810"/>
            <a:ext cx="953056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9AD381-36AC-3C1F-0443-8341E5E9F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46" y="1161432"/>
            <a:ext cx="11540827" cy="425650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034A10-8DFB-863E-E27A-C5E4BB6F0CBE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BD05F8-6BE3-476A-52E3-7268B73B2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EA82889-815D-A35B-6C3C-A5C991537B27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70 x 176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9278D-75E6-3E2B-C72C-0CE163428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7BB669-FB83-B514-8EA5-DF83E0A95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EA43E16-4C91-E553-E842-AD4FC9258190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12A7CF25-7567-F5EC-B406-209FE71C09D7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EDB7873C-491C-A450-EA83-949B311E5C60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EF0A436F-ECAF-23D0-194F-E9F872F9889B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Piemonte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97F1447-FA4B-29C7-C542-D36A7810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85A0EFD4-B681-5872-BC01-ECA8D71381F9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749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2482A9F-B377-1AF0-DCDD-90D5DA7F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C9A7F410-7335-5671-AF7D-139D5B6BDDA6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4.268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10" name="Picture 4" descr="http://upload.wikimedia.org/wikipedia/commons/thumb/4/42/Regione-Piemonte-Stemma.svg/220px-Regione-Piemonte-Stemma.svg.png">
            <a:hlinkClick r:id="rId4"/>
            <a:extLst>
              <a:ext uri="{FF2B5EF4-FFF2-40B4-BE49-F238E27FC236}">
                <a16:creationId xmlns:a16="http://schemas.microsoft.com/office/drawing/2014/main" id="{0226AEFD-F48A-8F79-DF6C-67661E14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33" y="181810"/>
            <a:ext cx="10008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760BF1B-C59C-E07D-43AB-6E36BFD9C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90" y="1364649"/>
            <a:ext cx="11719619" cy="432244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6C4180-9AD2-B698-4974-E3BCCF866878}"/>
              </a:ext>
            </a:extLst>
          </p:cNvPr>
          <p:cNvSpPr txBox="1"/>
          <p:nvPr/>
        </p:nvSpPr>
        <p:spPr>
          <a:xfrm>
            <a:off x="8950505" y="5400190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8B1AF2-3A32-4CF6-717D-34C424025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E4611B1-9CAE-45B4-D9DA-88786B3FAE1F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272 x 1.604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4B449-D2DA-1282-60F8-B670ED46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25256C-BF36-0976-E86B-088FC356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1307C2-ADD8-FD19-7B9C-4C1B505B9254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54B52A71-EB22-697A-9430-93AD6F1D4142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31FC0119-E827-D9E5-EA51-5EE96C670EEB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C03D2B3A-F418-0FA1-5CFD-042A56304469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Puglia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512B202-EEF9-CC76-111D-27B93793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960A279-D656-9E81-499E-7FC4FE9C39A9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895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1A533FC-6443-EF35-F35B-9453DEF51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401470D8-B64D-ECEF-D7F7-6A17D7E0A732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5.365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Picture 3" descr="File:Regione Puglia-Stemma it.png">
            <a:hlinkClick r:id="rId4"/>
            <a:extLst>
              <a:ext uri="{FF2B5EF4-FFF2-40B4-BE49-F238E27FC236}">
                <a16:creationId xmlns:a16="http://schemas.microsoft.com/office/drawing/2014/main" id="{AF8D019B-7C29-647E-64C0-51FC2273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047" y="146326"/>
            <a:ext cx="593412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365F98D-A0F5-FE79-6E97-2356537A4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9" y="1263645"/>
            <a:ext cx="11866231" cy="419604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E24E7B-7279-D09D-437B-EBA5845F7BF6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9B2807-48E4-A28E-984D-CD150876A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C10003C-0554-A840-8917-572675F918A1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320 x 1.296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1790-FB03-4956-3739-23FD2B2BA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C7532D3-E0E0-C7FA-54AE-C15647B61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1D753E4-A79B-A0D6-690D-2C0013FA5153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B7046627-444B-1C50-38DE-0EA2B4949E95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4DF08B47-19EE-256C-88B5-6A35F91C9DB9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9AF58B07-37F6-7972-43C9-D4A46623E09C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Sardegna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555B6D-4D94-FB86-3BA9-F14D8496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8C71617-50F9-63B1-9DB6-4154BFBCC67C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452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CED4CC8-88D1-C6C4-B88D-62F01F6E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4648F825-4435-8811-C810-4B1FB9D634BD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1.941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11" name="Picture 3" descr="File:Sardegna-Stemma.svg">
            <a:hlinkClick r:id="rId4"/>
            <a:extLst>
              <a:ext uri="{FF2B5EF4-FFF2-40B4-BE49-F238E27FC236}">
                <a16:creationId xmlns:a16="http://schemas.microsoft.com/office/drawing/2014/main" id="{5C598E29-C70C-33A8-0CD5-A680A435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119" y="135117"/>
            <a:ext cx="884041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855B8E2-5914-F875-123C-915136B2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04" y="1150611"/>
            <a:ext cx="11705058" cy="43170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042790-F2D1-277C-46EE-E5A45ADE4941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132CCA-85D3-873A-8F45-648348232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060F26D-F0B1-99FB-6DC5-418D2165DA98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132 x 683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BE534-85F8-8A80-9D27-0AB5F2F9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4AA70C7-AE87-A5E7-FAC2-A6AA60FA2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4E6477F-EAA2-A33C-9181-32A8F27986D4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9DA68C70-5F95-58F4-4FE1-F09920ECF051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D71870BA-7932-5283-3215-7555C79CA5BD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2B5CBF96-8033-E5DA-77C3-2A38F22F52B9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Sicilia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EA70103-CC04-395B-1838-ADDDCBE7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3D7567F-CFA3-6BD0-6C3E-6726F10D1E2B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755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76B0EA2-BFE4-A2DE-5A21-358AA78E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6203B03-B961-793A-43EB-4A1C7383AC0A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14.271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Picture 3" descr="File:Coat of arms of Sicily.svg">
            <a:hlinkClick r:id="rId4"/>
            <a:extLst>
              <a:ext uri="{FF2B5EF4-FFF2-40B4-BE49-F238E27FC236}">
                <a16:creationId xmlns:a16="http://schemas.microsoft.com/office/drawing/2014/main" id="{133E0FEE-1D35-767E-7E4A-546B37E8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741" y="183331"/>
            <a:ext cx="669477" cy="9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A1738DA-FFE5-31E1-8A72-62C9F4028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11" y="1219424"/>
            <a:ext cx="11672751" cy="412762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16EA79-8B9A-511B-5FD1-9CD15C9F7315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72D5BE-5D81-F5DA-96CD-529AE3EDD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95308B4-9CF9-D3FC-4AE8-EC6E0966E886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273 x 4.446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8FB8A-D9BC-5DB6-C09B-59384B352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C392105-896B-D99F-7F45-535543C24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A7E66BC-078E-0CFF-4205-DF7783DC3504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9F8E32F5-0920-9875-031B-85A8ED781581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7CE5283A-D80C-01C7-80AA-C0BA9F3DA02A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7E200BEC-3D26-AF41-4CCA-C7A2B1282CA7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Toscana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BBFF63-EDDD-650D-FB07-A65B2F700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FCE303-A126-DAC5-8B1A-5444166A5DE7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845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E6E1BB9-2C86-FEBC-8E46-CAEED382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83EE3F7A-B5C5-83AC-569B-7F1AB9213E79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5.773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11" name="Picture 4" descr="File:Coat of arms of Tuscany.svg">
            <a:hlinkClick r:id="rId4"/>
            <a:extLst>
              <a:ext uri="{FF2B5EF4-FFF2-40B4-BE49-F238E27FC236}">
                <a16:creationId xmlns:a16="http://schemas.microsoft.com/office/drawing/2014/main" id="{94D95F23-54EE-5065-7D03-DF48C9634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03" y="169676"/>
            <a:ext cx="87147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F17E39F-E418-3E1F-E2C1-4CBD44131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82" y="1270831"/>
            <a:ext cx="11574780" cy="42690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3538F9-737D-A99D-590E-E2AD673B0F1C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BEB62C-D0EA-6121-7361-3DE3F957E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36AC947-C425-4319-EA83-33B4864A1845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341 x 1.774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4F5FC-4599-CADA-37C9-26C24062F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09A778E7-B643-026E-2C48-E80630E5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6" y="5617514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232EDF-6957-F3AA-DC3B-6A95BD93C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B1D102C-7DBD-5C14-12FB-E26F4D6CC68F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B19E298F-ED91-781A-EAA3-5EB6B223FDDC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DF9CDCFF-197B-3A71-4D3F-BA3DE5596FBD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AE130D15-8922-AB91-226D-143B76E7C3B1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adeguamento prezzi - Italia 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Calibri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2CD5835-6E04-4370-84CB-F51DA437509C}"/>
              </a:ext>
            </a:extLst>
          </p:cNvPr>
          <p:cNvSpPr/>
          <p:nvPr/>
        </p:nvSpPr>
        <p:spPr>
          <a:xfrm>
            <a:off x="635843" y="5600666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12.917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E728C60-7EFD-16F1-0C18-A88AE1EC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71" y="5600666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03FD0374-BE67-D885-0562-FF895BBF15F6}"/>
              </a:ext>
            </a:extLst>
          </p:cNvPr>
          <p:cNvSpPr/>
          <p:nvPr/>
        </p:nvSpPr>
        <p:spPr>
          <a:xfrm>
            <a:off x="2986028" y="5583818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90.929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9CE961-6405-BE1C-16BD-21E073FC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324179"/>
            <a:ext cx="11555730" cy="390317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A79E80-1DC5-88D2-D873-D58C17FE42D6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41C4BF0-7317-A8DC-E343-8B720CCF1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213" y="5613458"/>
            <a:ext cx="3177758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C64FEED-3155-DCB4-C629-47ADAD1FD194}"/>
              </a:ext>
            </a:extLst>
          </p:cNvPr>
          <p:cNvSpPr/>
          <p:nvPr/>
        </p:nvSpPr>
        <p:spPr>
          <a:xfrm>
            <a:off x="5369615" y="5623108"/>
            <a:ext cx="3076144" cy="91225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ptos Narrow" panose="020B0004020202020204" pitchFamily="34" charset="0"/>
              </a:rPr>
              <a:t>4.367 x 36.377 </a:t>
            </a:r>
            <a:r>
              <a:rPr lang="it-IT" sz="1600" dirty="0">
                <a:solidFill>
                  <a:schemeClr val="bg1"/>
                </a:solidFill>
                <a:latin typeface="Aptos Narrow" panose="020B0004020202020204" pitchFamily="34" charset="0"/>
              </a:rPr>
              <a:t>mln€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4E7BE79-B323-E142-C9E2-CCC6236B0CEF}"/>
              </a:ext>
            </a:extLst>
          </p:cNvPr>
          <p:cNvSpPr/>
          <p:nvPr/>
        </p:nvSpPr>
        <p:spPr>
          <a:xfrm>
            <a:off x="5687306" y="5171356"/>
            <a:ext cx="2405359" cy="471405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tx2"/>
                </a:solidFill>
                <a:latin typeface="Aptos Narrow" panose="020B0004020202020204" pitchFamily="34" charset="0"/>
              </a:rPr>
              <a:t>di cui PNRR</a:t>
            </a:r>
            <a:endParaRPr lang="it-IT" sz="1200" dirty="0">
              <a:solidFill>
                <a:schemeClr val="tx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D2CE2-D8EB-16B2-EBAE-5C0DB0465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D91E316-9F45-4CC5-8C3D-11BFCEFC6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9AE2669-CDAC-8141-97AA-8B3D4EA53477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F70F084D-C8A8-1687-7986-50F4F57583DD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35C90D21-8A4F-0B67-EFDD-FB6D3FB2EED0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E0E2C7F5-A1BD-52CB-63E6-8D510FD3B696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Trentino-Alto Adige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63BCFC7-9BDD-776F-AE64-6AF6DC729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86718637-1BAC-687A-8FEC-0250FCFE78E2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320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F6813F5-2D6C-8F64-32A3-5E928048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FA9F815B-0899-D579-390A-DABFEB1C1D28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4.063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E6E64E5-0E74-D309-DA2A-E0BE129A4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18" y="1178251"/>
            <a:ext cx="11721642" cy="4323191"/>
          </a:xfrm>
          <a:prstGeom prst="rect">
            <a:avLst/>
          </a:prstGeom>
        </p:spPr>
      </p:pic>
      <p:pic>
        <p:nvPicPr>
          <p:cNvPr id="5" name="Picture 2" descr="C:\Users\ranierib\Desktop\Stemma_Trentino_-_S%25C3%25BCdtirol.png">
            <a:extLst>
              <a:ext uri="{FF2B5EF4-FFF2-40B4-BE49-F238E27FC236}">
                <a16:creationId xmlns:a16="http://schemas.microsoft.com/office/drawing/2014/main" id="{B5CCE0B1-A4C9-434D-BC0F-042FA91A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053" y="181810"/>
            <a:ext cx="707107" cy="8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DE34DB-9BFB-7B19-4CB2-BEAA8EAFB115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68DA70-4AB5-B47A-D90A-800090701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F74B7FC-57D2-7EF9-87FA-F5EF7BE4AB4E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55 x 662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136AF-0112-C6EC-DD9A-90583BD21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B42E87F-422E-B3E1-C9E7-11F67766D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BDA0164-CC29-17E7-30F1-20F6D9449C17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A8839E8F-6A7E-9424-A48C-692607C461A1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0D8D63D9-F619-E8C8-298C-14B59B881097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293404A1-9467-EC54-62B8-C558D043F1A0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Umbria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1D8EB26-036B-6FD7-AA12-07F67281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B8459F5-9F3E-2CC0-0AA5-09396CB10AC1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300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46C223-FD2D-4232-F968-278C4CCF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9C34DCA4-D690-F502-1F2C-DEBD2270A70B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999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0EB9D7A-E213-E36A-784B-685B73B47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85" y="1098263"/>
            <a:ext cx="11306411" cy="4170045"/>
          </a:xfrm>
          <a:prstGeom prst="rect">
            <a:avLst/>
          </a:prstGeom>
        </p:spPr>
      </p:pic>
      <p:pic>
        <p:nvPicPr>
          <p:cNvPr id="10" name="Picture 4" descr="File:Regione-Umbria-Stemma.svg">
            <a:hlinkClick r:id="rId5"/>
            <a:extLst>
              <a:ext uri="{FF2B5EF4-FFF2-40B4-BE49-F238E27FC236}">
                <a16:creationId xmlns:a16="http://schemas.microsoft.com/office/drawing/2014/main" id="{2A8F1B11-8A13-9FDA-DD2A-B8C4E15E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735" y="157130"/>
            <a:ext cx="604425" cy="92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2B19A6-9688-F034-A729-CCDC34DB4619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44255E-5996-16FE-B658-61F68F7BF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1A61AAF-6E56-3311-9339-2F41801A63D7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116 x 387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06747-E80F-1138-C875-A9559A57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84FB82-39E2-E2A8-F709-C078973F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DF06613-F738-164B-48ED-6134A8DE2E1C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D493EBB8-3280-6D27-67CB-DD5C021C011B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040E91DD-1D2E-2BC7-B838-D3C949F90D96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D8ADF319-7D00-9AB5-58BB-C25D8B5D0269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Valle d’Aosta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EAB603-320C-63C6-8DA5-926A2D70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D4A88DD-34BC-DAE9-62B4-3431482C78E4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71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5F2D323-B8B2-0AA0-96D1-BE84294A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122FC9EE-2A4D-DB77-BC98-D402AE799A18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410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2E012E4-9F5E-E824-67BC-EEE34E38B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64" y="1195931"/>
            <a:ext cx="11215072" cy="4136358"/>
          </a:xfrm>
          <a:prstGeom prst="rect">
            <a:avLst/>
          </a:prstGeom>
        </p:spPr>
      </p:pic>
      <p:pic>
        <p:nvPicPr>
          <p:cNvPr id="5" name="Picture 2" descr="C:\Users\ranierib\Desktop\185px-Valle_d'Aosta-Stemma_svg.png">
            <a:extLst>
              <a:ext uri="{FF2B5EF4-FFF2-40B4-BE49-F238E27FC236}">
                <a16:creationId xmlns:a16="http://schemas.microsoft.com/office/drawing/2014/main" id="{CC611513-57B8-DAFD-EF80-04E1E60D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00" y="158463"/>
            <a:ext cx="617160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C4D7F0-5988-4578-0D6C-F26C9E55A2E9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0A2423-AA01-FA33-79CA-A9CE79891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E5F81C0-2795-9071-5348-8816C36DC455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8 x 130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473F-EE44-CD70-BBA8-C5373CA02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FCB5FD-DC50-E4A5-CA05-2CB5CF0F8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6C98FCE-C360-6CA3-9000-4A838473B886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589E598C-5B5A-D802-78AE-C59FF95D0494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82DCAF2-C8CD-F051-D350-8EE139496523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6CAC1F0F-744C-45B1-38EE-100BE036CA83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– Veneto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4A9987D-CB97-42BF-C95D-334E309D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4E8AFB3-3598-E7E4-6CD2-4FB273E58BF3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935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98D07F8-56A0-49A2-E7FE-A3576F320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B248E97A-50A7-4D6B-851D-1944EAF2136E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8.751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3547A4-316A-E085-15B2-A8788928E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07" y="1086117"/>
            <a:ext cx="11641455" cy="4293616"/>
          </a:xfrm>
          <a:prstGeom prst="rect">
            <a:avLst/>
          </a:prstGeom>
        </p:spPr>
      </p:pic>
      <p:pic>
        <p:nvPicPr>
          <p:cNvPr id="10" name="Picture 13" descr="File:Veneto-Stemma.png">
            <a:hlinkClick r:id="rId5"/>
            <a:extLst>
              <a:ext uri="{FF2B5EF4-FFF2-40B4-BE49-F238E27FC236}">
                <a16:creationId xmlns:a16="http://schemas.microsoft.com/office/drawing/2014/main" id="{1B8238E4-15EB-C4BA-65CD-2CDA97CC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030" y="133564"/>
            <a:ext cx="966586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4FE8DB-6AA4-5153-A716-A73DEAA27134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AD158E-378E-6933-A869-01E0D11F5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024588A-DB05-8C68-552C-4BFBFB10BF8A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323 x 5.620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63FDC02-9ECF-2C6F-8C51-023E1613F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F32A42A9-2AEE-39D2-D8C8-A79F51CB1110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2CF82601-A0ED-EA64-9FC6-E401654B5A4C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adeguamento prezzi - Italia 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Calibri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D120690-AB70-6321-56F9-A417D117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82707"/>
            <a:ext cx="4229100" cy="500634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22CF36D-B94A-6798-DBEF-0E66BD8D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85" r="3374"/>
          <a:stretch>
            <a:fillRect/>
          </a:stretch>
        </p:blipFill>
        <p:spPr>
          <a:xfrm>
            <a:off x="8382001" y="769381"/>
            <a:ext cx="3810000" cy="439330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0073512-DEDA-3C6A-007B-B4E20085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58"/>
          <a:stretch>
            <a:fillRect/>
          </a:stretch>
        </p:blipFill>
        <p:spPr>
          <a:xfrm>
            <a:off x="4681613" y="1723489"/>
            <a:ext cx="3810001" cy="435803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AAB0D4-F83D-66FD-B9EE-5208595A2114}"/>
              </a:ext>
            </a:extLst>
          </p:cNvPr>
          <p:cNvSpPr txBox="1"/>
          <p:nvPr/>
        </p:nvSpPr>
        <p:spPr>
          <a:xfrm>
            <a:off x="7292003" y="759056"/>
            <a:ext cx="239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ptos Narrow" panose="020B0004020202020204" pitchFamily="34" charset="0"/>
              </a:rPr>
              <a:t>Ripartizione regionale – </a:t>
            </a:r>
          </a:p>
          <a:p>
            <a:r>
              <a:rPr lang="it-IT" sz="1400" dirty="0">
                <a:latin typeface="Aptos Narrow" panose="020B0004020202020204" pitchFamily="34" charset="0"/>
              </a:rPr>
              <a:t>Inc. % importo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F05931-9E4D-2C9A-A58E-1139C8E854D9}"/>
              </a:ext>
            </a:extLst>
          </p:cNvPr>
          <p:cNvSpPr txBox="1"/>
          <p:nvPr/>
        </p:nvSpPr>
        <p:spPr>
          <a:xfrm>
            <a:off x="4896389" y="1314452"/>
            <a:ext cx="239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ptos Narrow" panose="020B0004020202020204" pitchFamily="34" charset="0"/>
              </a:rPr>
              <a:t>Ripartizione regionale – </a:t>
            </a:r>
          </a:p>
          <a:p>
            <a:r>
              <a:rPr lang="it-IT" sz="1400" dirty="0">
                <a:latin typeface="Aptos Narrow" panose="020B0004020202020204" pitchFamily="34" charset="0"/>
              </a:rPr>
              <a:t>Inc. % numero</a:t>
            </a:r>
          </a:p>
        </p:txBody>
      </p:sp>
    </p:spTree>
    <p:extLst>
      <p:ext uri="{BB962C8B-B14F-4D97-AF65-F5344CB8AC3E}">
        <p14:creationId xmlns:p14="http://schemas.microsoft.com/office/powerpoint/2010/main" val="10925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56D41-5374-7F1D-A20D-01C58A66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461BDA2-AB2E-E9FF-4B10-008B1882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982" y="5559808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7CBB245-9649-8317-0D21-B55CFD288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5FD982B-24A9-A028-1F8D-870BADEF86C8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5319BB04-E1A0-D1E6-3313-C12019EDDB3F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B7035CC1-DAC1-90DC-E869-D90120ED2B2F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- Abruzzo</a:t>
            </a:r>
          </a:p>
        </p:txBody>
      </p:sp>
      <p:pic>
        <p:nvPicPr>
          <p:cNvPr id="19" name="Picture 4" descr="File:Regione-Abruzzo-Stemma.svg">
            <a:hlinkClick r:id="rId4"/>
            <a:extLst>
              <a:ext uri="{FF2B5EF4-FFF2-40B4-BE49-F238E27FC236}">
                <a16:creationId xmlns:a16="http://schemas.microsoft.com/office/drawing/2014/main" id="{8ACE1D79-B229-A4F0-2459-40B6D026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626" y="158463"/>
            <a:ext cx="767708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7CC6950-21F1-5E3B-F83F-074720B84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FD1C153C-4DE8-7CD9-03B4-E47BC16067A1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632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C781622-A10F-5B8A-7E16-23BED48A0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8A5A3B65-756A-BEA9-1225-7517BFD6FEB8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1.365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8596E9-0131-77E7-5D5E-1734A7353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45" y="1260670"/>
            <a:ext cx="11574780" cy="390227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C93B49-3885-0CCF-F970-8078AD73D55B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B447D3B-F141-4218-3336-E3390A501877}"/>
              </a:ext>
            </a:extLst>
          </p:cNvPr>
          <p:cNvSpPr/>
          <p:nvPr/>
        </p:nvSpPr>
        <p:spPr>
          <a:xfrm>
            <a:off x="5329982" y="5568468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192 x 578,7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F4138-4D34-B8F5-9E17-4AF86430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54F8185-3182-2A57-11A6-DFCAB40FE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E500991-4777-73CC-F5D4-AC69F762CABB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82EC2560-2275-EC46-7D8E-7C432539677C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B4ADEBA1-B1B1-A4B8-B73E-800EBBF0DE75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72A2DF2A-EBA9-D64B-D9F4-167D30691447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- Basilicata</a:t>
            </a:r>
          </a:p>
        </p:txBody>
      </p:sp>
      <p:pic>
        <p:nvPicPr>
          <p:cNvPr id="11" name="Picture 4" descr="File:Regione-Basilicata-Stemma.svg">
            <a:hlinkClick r:id="rId3"/>
            <a:extLst>
              <a:ext uri="{FF2B5EF4-FFF2-40B4-BE49-F238E27FC236}">
                <a16:creationId xmlns:a16="http://schemas.microsoft.com/office/drawing/2014/main" id="{B5FAD051-05E3-43AA-918C-C144CA55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396" y="155657"/>
            <a:ext cx="834001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563DF43-1DA9-D16E-9C35-F4D14BBA5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EFD2C39-D4F0-D2D6-159E-7D96B84D7FDF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250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2BB6F6D-A1C9-593A-8A46-EB70E7877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F66DF942-AECF-803A-8563-136A24B04956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1.725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98D86A-D8AA-B136-255E-2240EFF4B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49" y="1144577"/>
            <a:ext cx="11540827" cy="42565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A521DE-B5C3-CB27-E37D-E98E9DB4C35B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B88078E-11F2-7EA2-2CF9-606BAE99F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C04E5C4-93AD-FD74-C036-BC01D1CA3DEA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80 x 707,4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2339-AC3D-468A-26FE-0F33FCB8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5B44F0-88EE-7941-0F8A-E713E74EC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05888C7-063A-74F3-5BED-2554878A92BF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F5519EC1-7F65-D5E5-A91D-2B34EDCD9AD4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D2C4A7C3-A0F9-121C-8919-12AE9316F741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7522C3C7-E9BE-13BD-0CAE-62A4E5D3D76A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- Calabria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0F291F8-1595-30F6-2490-457EB7042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48BFAEF-ABB3-36A2-C5C9-7E0BAF7E707E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657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EAF0565-FF07-BACD-0149-7A57836B5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F73EC9A-79B0-3190-B669-5454B039143E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1.555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3D2005-03AB-56DF-42AA-D65D9817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06" y="1100651"/>
            <a:ext cx="11454187" cy="4337734"/>
          </a:xfrm>
          <a:prstGeom prst="rect">
            <a:avLst/>
          </a:prstGeom>
        </p:spPr>
      </p:pic>
      <p:pic>
        <p:nvPicPr>
          <p:cNvPr id="5" name="Picture 4" descr="File:Coat of arms of Calabria.svg">
            <a:hlinkClick r:id="rId5"/>
            <a:extLst>
              <a:ext uri="{FF2B5EF4-FFF2-40B4-BE49-F238E27FC236}">
                <a16:creationId xmlns:a16="http://schemas.microsoft.com/office/drawing/2014/main" id="{B2A070CF-020D-77AB-BAF8-08D61CCA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526" y="118889"/>
            <a:ext cx="893188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D8C422-0346-C408-74BE-5D2D8DEAC028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8F635F-5E90-3D4D-D450-3259523FF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53490FC-6ABC-DF2D-6F15-90D777F3617D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212 x 586,7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3CC5-08D2-59AC-726D-F3097A93C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747627-AFB3-ABE4-17CD-71E3ECE4D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6059893-44E7-BAEF-AF58-12FA28E15397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F07BDD55-6309-020B-A809-0DA32790A1EB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CEAA91AC-64BA-5066-D8DB-3D2FB98C7781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AA8B4396-4CAA-12DA-2F6B-17CDAB51FB0F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 - Campania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B3614EF-46D8-401E-B34C-775612B1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B566D23C-3BBB-F082-0CEA-AE41E187B5B7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1.052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700090A-7A50-3A19-EFFB-86AA85E6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F1DC413C-B004-1374-2B1F-79386452706C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8.558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10" name="Picture 4" descr="File:Regione-Campania-Stemma.svg">
            <a:hlinkClick r:id="rId4"/>
            <a:extLst>
              <a:ext uri="{FF2B5EF4-FFF2-40B4-BE49-F238E27FC236}">
                <a16:creationId xmlns:a16="http://schemas.microsoft.com/office/drawing/2014/main" id="{BFF67BEF-A033-5AF6-AB5B-5B09D80E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273" y="135117"/>
            <a:ext cx="822086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1E3B4D2-76CA-80AD-3ADE-94B94D6D4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55" y="1217647"/>
            <a:ext cx="11660505" cy="430064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08F55A-0599-F3A1-C689-EBD941A30AE5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68FBBC-E161-0D54-B8FD-D40F6455B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26C4B48-2B09-5D08-03E9-3EF6180F1BFE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363 x 5.856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5DA1-1ED1-004A-58F6-DB2D68DFE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6BD1DB6-C0CD-B627-DB51-84F63A2F6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306DC71-D92B-40D7-CFD8-E88D4AFA567B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124AD05E-D776-311B-766C-CA921755ABEB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11C8E285-650B-85E9-1CD2-A5AF2F3D1F3F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FB3F0B47-91A7-9DA3-D9AB-E82238266603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prezzi– Emilia-Romagna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80A6AFD-E315-B170-A0EC-B57F58D14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327075D-0F94-19F7-7FAA-F8B97F4944DC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856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C42E237-BC42-5604-8698-71703641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14AEC66-995F-7D91-5185-A390820AE1CC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4.905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5" name="Picture 4" descr="File:Regione-Emilia-Romagna-Stemma.svg">
            <a:hlinkClick r:id="rId4"/>
            <a:extLst>
              <a:ext uri="{FF2B5EF4-FFF2-40B4-BE49-F238E27FC236}">
                <a16:creationId xmlns:a16="http://schemas.microsoft.com/office/drawing/2014/main" id="{EFD9DB97-9DFD-AD87-8BE7-C7019C41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824" y="157861"/>
            <a:ext cx="10008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54B581-9098-7DA3-EF67-A514D879C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65" y="1165960"/>
            <a:ext cx="11507870" cy="424434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0CE545-4ECC-D472-CC00-7D1EDF6CE73E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470C114-1D5B-5689-B1BD-12501EE44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7909AB5-EF5E-9837-117D-D3FDAAD99CCB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337 x 1.428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4C4B-830A-8F8F-0A2D-8E1712D2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B0C856-2C7D-03C5-D2AD-47F4EBB1A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731" b="0" i="0" u="none" strike="noStrike" kern="1200" cap="none" spc="0" normalizeH="0" baseline="0" noProof="0" smtClean="0">
                <a:ln>
                  <a:noFill/>
                </a:ln>
                <a:solidFill>
                  <a:srgbClr val="103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731" b="0" i="0" u="none" strike="noStrike" kern="1200" cap="none" spc="0" normalizeH="0" baseline="0" noProof="0" dirty="0">
              <a:ln>
                <a:noFill/>
              </a:ln>
              <a:solidFill>
                <a:srgbClr val="103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4BDF7C3-0FB3-4EE2-77C7-6E795D2DEA0D}"/>
              </a:ext>
            </a:extLst>
          </p:cNvPr>
          <p:cNvSpPr/>
          <p:nvPr/>
        </p:nvSpPr>
        <p:spPr>
          <a:xfrm>
            <a:off x="790953" y="283284"/>
            <a:ext cx="200418" cy="228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7" b="0" i="0" u="none" strike="noStrike" kern="1200" cap="none" spc="0" normalizeH="0" baseline="0" noProof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D8AA30B6-A84D-BD0C-63FA-2495449B530C}"/>
              </a:ext>
            </a:extLst>
          </p:cNvPr>
          <p:cNvSpPr/>
          <p:nvPr/>
        </p:nvSpPr>
        <p:spPr>
          <a:xfrm>
            <a:off x="790575" y="282575"/>
            <a:ext cx="200025" cy="228600"/>
          </a:xfrm>
          <a:prstGeom prst="rect">
            <a:avLst/>
          </a:prstGeom>
          <a:solidFill>
            <a:srgbClr val="E97132"/>
          </a:solidFill>
          <a:ln>
            <a:noFill/>
            <a:prstDash val="solid"/>
          </a:ln>
        </p:spPr>
        <p:txBody>
          <a:bodyPr anchor="ctr" anchorCtr="1"/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2397" b="0" i="0" u="none" strike="noStrike" kern="0" cap="none" spc="0" normalizeH="0" baseline="0" noProof="0" dirty="0">
              <a:ln>
                <a:noFill/>
              </a:ln>
              <a:solidFill>
                <a:srgbClr val="E273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74194732-E95A-E0F8-66A5-02CA8AEC0769}"/>
              </a:ext>
            </a:extLst>
          </p:cNvPr>
          <p:cNvSpPr/>
          <p:nvPr/>
        </p:nvSpPr>
        <p:spPr>
          <a:xfrm>
            <a:off x="241949" y="5468113"/>
            <a:ext cx="8636875" cy="1419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8D44D559-AFBC-4B41-E874-2E41D3B3C742}"/>
              </a:ext>
            </a:extLst>
          </p:cNvPr>
          <p:cNvSpPr txBox="1"/>
          <p:nvPr/>
        </p:nvSpPr>
        <p:spPr>
          <a:xfrm>
            <a:off x="1226992" y="181810"/>
            <a:ext cx="1063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Cantieri attivi senza nessun meccanismo contrattuale di </a:t>
            </a:r>
          </a:p>
          <a:p>
            <a:pPr lvl="0" defTabSz="1217706">
              <a:defRPr/>
            </a:pPr>
            <a:r>
              <a:rPr lang="it-IT" sz="2800" b="1" kern="0" dirty="0">
                <a:solidFill>
                  <a:srgbClr val="103676"/>
                </a:solidFill>
                <a:latin typeface="Aptos Narrow" panose="020B0004020202020204" pitchFamily="34" charset="0"/>
                <a:cs typeface="Calibri"/>
              </a:rPr>
              <a:t>adeguamento prezzi– Friuli-Venezia Giulia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7B2BB84-9A92-E478-793D-C30D6193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3" y="5568468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0FD3516-5A26-D8D1-72C7-366D36C10A59}"/>
              </a:ext>
            </a:extLst>
          </p:cNvPr>
          <p:cNvSpPr/>
          <p:nvPr/>
        </p:nvSpPr>
        <p:spPr>
          <a:xfrm>
            <a:off x="600310" y="5551620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308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Numero cantieri aperti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616178F-D70E-9BC3-B97A-43E58062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6" y="5568469"/>
            <a:ext cx="2098395" cy="9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1901318-5EEE-47AC-6357-323613AAEF0B}"/>
              </a:ext>
            </a:extLst>
          </p:cNvPr>
          <p:cNvSpPr/>
          <p:nvPr/>
        </p:nvSpPr>
        <p:spPr>
          <a:xfrm>
            <a:off x="2913883" y="5551621"/>
            <a:ext cx="1962912" cy="97858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3200" b="1" dirty="0">
                <a:solidFill>
                  <a:schemeClr val="tx2"/>
                </a:solidFill>
                <a:latin typeface="Aptos Narrow" panose="020B0004020202020204" pitchFamily="34" charset="0"/>
              </a:rPr>
              <a:t>1.208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  <a:latin typeface="Aptos Narrow" panose="020B0004020202020204" pitchFamily="34" charset="0"/>
              </a:rPr>
              <a:t>Mln€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8DF1C8A-0F5F-BF6B-C66E-A8B4EFC8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22" y="1290273"/>
            <a:ext cx="11215072" cy="4247181"/>
          </a:xfrm>
          <a:prstGeom prst="rect">
            <a:avLst/>
          </a:prstGeom>
        </p:spPr>
      </p:pic>
      <p:pic>
        <p:nvPicPr>
          <p:cNvPr id="10" name="Picture 2" descr="File:Friuli-Venezia Giulia-Stemma.png">
            <a:hlinkClick r:id="rId5"/>
            <a:extLst>
              <a:ext uri="{FF2B5EF4-FFF2-40B4-BE49-F238E27FC236}">
                <a16:creationId xmlns:a16="http://schemas.microsoft.com/office/drawing/2014/main" id="{653C37EB-7C64-DE0E-F910-D4274983E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672" y="181810"/>
            <a:ext cx="787444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FD48A0-6289-E733-A4AB-D7B1573EE85C}"/>
              </a:ext>
            </a:extLst>
          </p:cNvPr>
          <p:cNvSpPr txBox="1"/>
          <p:nvPr/>
        </p:nvSpPr>
        <p:spPr>
          <a:xfrm>
            <a:off x="8930140" y="5306772"/>
            <a:ext cx="2933622" cy="2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ptos Narrow" panose="020B0004020202020204" pitchFamily="34" charset="0"/>
              </a:rPr>
              <a:t>Elaborazione Ance su dati </a:t>
            </a:r>
            <a:r>
              <a:rPr lang="it-IT" sz="1200" dirty="0" err="1">
                <a:latin typeface="Aptos Narrow" panose="020B0004020202020204" pitchFamily="34" charset="0"/>
              </a:rPr>
              <a:t>CNCE_Edilconnect</a:t>
            </a:r>
            <a:endParaRPr lang="it-IT" sz="1200" dirty="0">
              <a:latin typeface="Aptos Narrow" panose="020B00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9D6B8E-29BC-4EC6-BFDD-CDCED2074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20" y="5579961"/>
            <a:ext cx="2644293" cy="92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BC5CF55-6CF8-6766-42F4-D20948E674F7}"/>
              </a:ext>
            </a:extLst>
          </p:cNvPr>
          <p:cNvSpPr/>
          <p:nvPr/>
        </p:nvSpPr>
        <p:spPr>
          <a:xfrm>
            <a:off x="6183320" y="5588621"/>
            <a:ext cx="2591332" cy="86710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di cui PNRR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74 x 448,9 mln€</a:t>
            </a:r>
            <a:endParaRPr lang="it-IT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498A">
            <a:alpha val="25000"/>
          </a:srgbClr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8787</TotalTime>
  <Words>784</Words>
  <Application>Microsoft Office PowerPoint</Application>
  <PresentationFormat>Widescreen</PresentationFormat>
  <Paragraphs>239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Aptos</vt:lpstr>
      <vt:lpstr>Aptos Narrow</vt:lpstr>
      <vt:lpstr>Calibri</vt:lpstr>
      <vt:lpstr>Office Theme</vt:lpstr>
      <vt:lpstr>Cantieri attivi senza meccanismo di adeguamento prezzi Analisi regionale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Autore</dc:creator>
  <cp:lastModifiedBy>Giorgio Santilli</cp:lastModifiedBy>
  <cp:revision>20</cp:revision>
  <cp:lastPrinted>2025-11-27T15:04:40Z</cp:lastPrinted>
  <dcterms:created xsi:type="dcterms:W3CDTF">2025-11-18T10:38:58Z</dcterms:created>
  <dcterms:modified xsi:type="dcterms:W3CDTF">2025-11-27T15:16:56Z</dcterms:modified>
</cp:coreProperties>
</file>